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74" r:id="rId4"/>
    <p:sldId id="286" r:id="rId5"/>
    <p:sldId id="279" r:id="rId6"/>
    <p:sldId id="288" r:id="rId7"/>
    <p:sldId id="285" r:id="rId8"/>
    <p:sldId id="289" r:id="rId9"/>
    <p:sldId id="287" r:id="rId10"/>
    <p:sldId id="332" r:id="rId11"/>
    <p:sldId id="284" r:id="rId12"/>
    <p:sldId id="290" r:id="rId13"/>
    <p:sldId id="282" r:id="rId14"/>
    <p:sldId id="283" r:id="rId15"/>
    <p:sldId id="273" r:id="rId16"/>
    <p:sldId id="267" r:id="rId17"/>
    <p:sldId id="321" r:id="rId18"/>
    <p:sldId id="322" r:id="rId19"/>
    <p:sldId id="323" r:id="rId20"/>
    <p:sldId id="324" r:id="rId21"/>
    <p:sldId id="262" r:id="rId22"/>
    <p:sldId id="307" r:id="rId23"/>
    <p:sldId id="264" r:id="rId24"/>
    <p:sldId id="308" r:id="rId25"/>
    <p:sldId id="258" r:id="rId26"/>
    <p:sldId id="261" r:id="rId27"/>
    <p:sldId id="294" r:id="rId28"/>
    <p:sldId id="334" r:id="rId29"/>
    <p:sldId id="293" r:id="rId30"/>
    <p:sldId id="292" r:id="rId31"/>
    <p:sldId id="295" r:id="rId32"/>
    <p:sldId id="270" r:id="rId33"/>
    <p:sldId id="309" r:id="rId34"/>
    <p:sldId id="297" r:id="rId35"/>
    <p:sldId id="311" r:id="rId36"/>
    <p:sldId id="313" r:id="rId37"/>
    <p:sldId id="331" r:id="rId38"/>
    <p:sldId id="296" r:id="rId39"/>
    <p:sldId id="314" r:id="rId40"/>
    <p:sldId id="315" r:id="rId41"/>
    <p:sldId id="330" r:id="rId42"/>
    <p:sldId id="269" r:id="rId43"/>
    <p:sldId id="327" r:id="rId44"/>
    <p:sldId id="333" r:id="rId45"/>
    <p:sldId id="300" r:id="rId46"/>
    <p:sldId id="305" r:id="rId47"/>
    <p:sldId id="304" r:id="rId48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35" autoAdjust="0"/>
    <p:restoredTop sz="92958" autoAdjust="0"/>
  </p:normalViewPr>
  <p:slideViewPr>
    <p:cSldViewPr snapToGrid="0" snapToObjects="1">
      <p:cViewPr varScale="1">
        <p:scale>
          <a:sx n="69" d="100"/>
          <a:sy n="69" d="100"/>
        </p:scale>
        <p:origin x="632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345C-CEF4-D14C-8255-39C05C51D37E}" type="datetimeFigureOut">
              <a:rPr lang="fr-FR" smtClean="0"/>
              <a:pPr/>
              <a:t>03/10/2024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2C0B5-37AE-1C4F-95CF-840CC362177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7992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345C-CEF4-D14C-8255-39C05C51D37E}" type="datetimeFigureOut">
              <a:rPr lang="fr-FR" smtClean="0"/>
              <a:pPr/>
              <a:t>03/10/2024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2C0B5-37AE-1C4F-95CF-840CC362177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5840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345C-CEF4-D14C-8255-39C05C51D37E}" type="datetimeFigureOut">
              <a:rPr lang="fr-FR" smtClean="0"/>
              <a:pPr/>
              <a:t>03/10/2024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2C0B5-37AE-1C4F-95CF-840CC362177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0080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345C-CEF4-D14C-8255-39C05C51D37E}" type="datetimeFigureOut">
              <a:rPr lang="fr-FR" smtClean="0"/>
              <a:pPr/>
              <a:t>03/10/2024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2C0B5-37AE-1C4F-95CF-840CC362177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9831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345C-CEF4-D14C-8255-39C05C51D37E}" type="datetimeFigureOut">
              <a:rPr lang="fr-FR" smtClean="0"/>
              <a:pPr/>
              <a:t>03/10/2024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2C0B5-37AE-1C4F-95CF-840CC362177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6425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345C-CEF4-D14C-8255-39C05C51D37E}" type="datetimeFigureOut">
              <a:rPr lang="fr-FR" smtClean="0"/>
              <a:pPr/>
              <a:t>03/10/2024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2C0B5-37AE-1C4F-95CF-840CC362177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9201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345C-CEF4-D14C-8255-39C05C51D37E}" type="datetimeFigureOut">
              <a:rPr lang="fr-FR" smtClean="0"/>
              <a:pPr/>
              <a:t>03/10/2024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2C0B5-37AE-1C4F-95CF-840CC362177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5366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345C-CEF4-D14C-8255-39C05C51D37E}" type="datetimeFigureOut">
              <a:rPr lang="fr-FR" smtClean="0"/>
              <a:pPr/>
              <a:t>03/10/2024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2C0B5-37AE-1C4F-95CF-840CC362177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050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345C-CEF4-D14C-8255-39C05C51D37E}" type="datetimeFigureOut">
              <a:rPr lang="fr-FR" smtClean="0"/>
              <a:pPr/>
              <a:t>03/10/2024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2C0B5-37AE-1C4F-95CF-840CC362177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5826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345C-CEF4-D14C-8255-39C05C51D37E}" type="datetimeFigureOut">
              <a:rPr lang="fr-FR" smtClean="0"/>
              <a:pPr/>
              <a:t>03/10/2024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2C0B5-37AE-1C4F-95CF-840CC362177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7403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345C-CEF4-D14C-8255-39C05C51D37E}" type="datetimeFigureOut">
              <a:rPr lang="fr-FR" smtClean="0"/>
              <a:pPr/>
              <a:t>03/10/2024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2C0B5-37AE-1C4F-95CF-840CC362177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9870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6345C-CEF4-D14C-8255-39C05C51D37E}" type="datetimeFigureOut">
              <a:rPr lang="fr-FR" smtClean="0"/>
              <a:pPr/>
              <a:t>03/10/2024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2C0B5-37AE-1C4F-95CF-840CC362177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5101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aaccea-photo.org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32.jpeg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33.pn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3.png"/><Relationship Id="rId7" Type="http://schemas.openxmlformats.org/officeDocument/2006/relationships/image" Target="../media/image2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image" Target="../media/image36.png"/><Relationship Id="rId9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gif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3.png"/><Relationship Id="rId7" Type="http://schemas.openxmlformats.org/officeDocument/2006/relationships/image" Target="../media/image2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6.jpeg"/><Relationship Id="rId10" Type="http://schemas.openxmlformats.org/officeDocument/2006/relationships/image" Target="../media/image59.png"/><Relationship Id="rId4" Type="http://schemas.openxmlformats.org/officeDocument/2006/relationships/image" Target="../media/image55.jpeg"/><Relationship Id="rId9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2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8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35552" y="2664012"/>
            <a:ext cx="80113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solidFill>
                  <a:schemeClr val="bg1"/>
                </a:solidFill>
                <a:latin typeface="American Typewriter"/>
                <a:cs typeface="American Typewriter"/>
              </a:rPr>
              <a:t>   </a:t>
            </a:r>
            <a:r>
              <a:rPr lang="fr-FR" sz="54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The basics of 														</a:t>
            </a:r>
            <a:r>
              <a:rPr lang="fr-FR" sz="5400" dirty="0" err="1" smtClean="0">
                <a:solidFill>
                  <a:schemeClr val="bg1"/>
                </a:solidFill>
                <a:latin typeface="American Typewriter"/>
                <a:cs typeface="American Typewriter"/>
              </a:rPr>
              <a:t>photography</a:t>
            </a:r>
            <a:endParaRPr lang="fr-FR" sz="5400" dirty="0">
              <a:solidFill>
                <a:schemeClr val="bg1"/>
              </a:solidFill>
              <a:latin typeface="American Typewriter"/>
              <a:cs typeface="American Typewriter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0" y="6408698"/>
            <a:ext cx="1820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Version </a:t>
            </a:r>
            <a:r>
              <a:rPr lang="fr-FR" dirty="0" err="1" smtClean="0"/>
              <a:t>Oct</a:t>
            </a:r>
            <a:r>
              <a:rPr lang="fr-FR" dirty="0" smtClean="0"/>
              <a:t>/2024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7C5F252-879B-D13F-117F-2249517AFC4C}"/>
              </a:ext>
            </a:extLst>
          </p:cNvPr>
          <p:cNvSpPr txBox="1"/>
          <p:nvPr/>
        </p:nvSpPr>
        <p:spPr>
          <a:xfrm>
            <a:off x="6221182" y="86945"/>
            <a:ext cx="29669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chemeClr val="accent1"/>
                </a:solidFill>
              </a:rPr>
              <a:t>Web Site:</a:t>
            </a:r>
            <a:endParaRPr lang="fr-FR" dirty="0">
              <a:solidFill>
                <a:schemeClr val="accent1"/>
              </a:solidFill>
            </a:endParaRPr>
          </a:p>
          <a:p>
            <a:pPr algn="ctr"/>
            <a:r>
              <a:rPr lang="fr-FR" dirty="0">
                <a:solidFill>
                  <a:schemeClr val="accent1"/>
                </a:solidFill>
                <a:hlinkClick r:id="rId3"/>
              </a:rPr>
              <a:t>http://aaccea-photo.org/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the basics of photography</a:t>
            </a:r>
            <a:r>
              <a:rPr kumimoji="0" lang="fr-FR" altLang="fr-FR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30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62" y="1540307"/>
            <a:ext cx="7583055" cy="503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31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3"/>
          <p:cNvSpPr txBox="1"/>
          <p:nvPr/>
        </p:nvSpPr>
        <p:spPr>
          <a:xfrm>
            <a:off x="2263651" y="487200"/>
            <a:ext cx="4116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>
              <a:buFont typeface="Wingdings" charset="2"/>
              <a:buChar char="Ø"/>
            </a:pPr>
            <a:r>
              <a:rPr lang="fr-FR" sz="24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The </a:t>
            </a:r>
            <a:r>
              <a:rPr lang="fr-FR" sz="2400" dirty="0" err="1" smtClean="0">
                <a:solidFill>
                  <a:schemeClr val="bg1"/>
                </a:solidFill>
                <a:latin typeface="American Typewriter"/>
                <a:cs typeface="American Typewriter"/>
              </a:rPr>
              <a:t>rules</a:t>
            </a:r>
            <a:r>
              <a:rPr lang="fr-FR" sz="24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 of composition</a:t>
            </a:r>
            <a:endParaRPr lang="fr-FR" sz="2400" dirty="0">
              <a:solidFill>
                <a:schemeClr val="bg1"/>
              </a:solidFill>
              <a:latin typeface="American Typewriter"/>
              <a:cs typeface="American Typewriter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92923" y="2970337"/>
            <a:ext cx="7892150" cy="774385"/>
            <a:chOff x="538923" y="2405547"/>
            <a:chExt cx="7892150" cy="774385"/>
          </a:xfrm>
        </p:grpSpPr>
        <p:sp>
          <p:nvSpPr>
            <p:cNvPr id="12" name="Rectangle 11"/>
            <p:cNvSpPr/>
            <p:nvPr/>
          </p:nvSpPr>
          <p:spPr>
            <a:xfrm>
              <a:off x="1682254" y="2528379"/>
              <a:ext cx="674881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800" b="1" dirty="0" smtClean="0">
                  <a:solidFill>
                    <a:schemeClr val="bg1"/>
                  </a:solidFill>
                </a:rPr>
                <a:t>Place the </a:t>
              </a:r>
              <a:r>
                <a:rPr lang="fr-FR" sz="2800" b="1" dirty="0" err="1" smtClean="0">
                  <a:solidFill>
                    <a:schemeClr val="bg1"/>
                  </a:solidFill>
                </a:rPr>
                <a:t>subject</a:t>
              </a:r>
              <a:r>
                <a:rPr lang="fr-FR" sz="2800" b="1" dirty="0" smtClean="0">
                  <a:solidFill>
                    <a:schemeClr val="bg1"/>
                  </a:solidFill>
                </a:rPr>
                <a:t> a </a:t>
              </a:r>
              <a:r>
                <a:rPr lang="fr-FR" sz="2800" b="1" dirty="0" err="1" smtClean="0">
                  <a:solidFill>
                    <a:schemeClr val="bg1"/>
                  </a:solidFill>
                </a:rPr>
                <a:t>third</a:t>
              </a:r>
              <a:r>
                <a:rPr lang="fr-FR" sz="2800" b="1" dirty="0" smtClean="0">
                  <a:solidFill>
                    <a:schemeClr val="bg1"/>
                  </a:solidFill>
                </a:rPr>
                <a:t> of the </a:t>
              </a:r>
              <a:r>
                <a:rPr lang="fr-FR" sz="2800" b="1" dirty="0" err="1" smtClean="0">
                  <a:solidFill>
                    <a:schemeClr val="bg1"/>
                  </a:solidFill>
                </a:rPr>
                <a:t>picture</a:t>
              </a:r>
              <a:r>
                <a:rPr lang="fr-FR" sz="2800" b="1" dirty="0" smtClean="0">
                  <a:solidFill>
                    <a:schemeClr val="bg1"/>
                  </a:solidFill>
                </a:rPr>
                <a:t> .</a:t>
              </a:r>
              <a:endParaRPr lang="fr-FR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538923" y="2405547"/>
              <a:ext cx="1118592" cy="77438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92923" y="3972539"/>
            <a:ext cx="7867411" cy="954107"/>
            <a:chOff x="538923" y="3803541"/>
            <a:chExt cx="7867411" cy="954107"/>
          </a:xfrm>
        </p:grpSpPr>
        <p:sp>
          <p:nvSpPr>
            <p:cNvPr id="14" name="Rectangle 13"/>
            <p:cNvSpPr/>
            <p:nvPr/>
          </p:nvSpPr>
          <p:spPr>
            <a:xfrm>
              <a:off x="1657515" y="3803541"/>
              <a:ext cx="674881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800" b="1" dirty="0" smtClean="0">
                  <a:solidFill>
                    <a:schemeClr val="bg1"/>
                  </a:solidFill>
                </a:rPr>
                <a:t>Do not center </a:t>
              </a:r>
              <a:r>
                <a:rPr lang="fr-FR" sz="2800" b="1" dirty="0" err="1" smtClean="0">
                  <a:solidFill>
                    <a:schemeClr val="bg1"/>
                  </a:solidFill>
                </a:rPr>
                <a:t>your</a:t>
              </a:r>
              <a:r>
                <a:rPr lang="fr-FR" sz="2800" b="1" dirty="0" smtClean="0">
                  <a:solidFill>
                    <a:schemeClr val="bg1"/>
                  </a:solidFill>
                </a:rPr>
                <a:t> main </a:t>
              </a:r>
              <a:r>
                <a:rPr lang="fr-FR" sz="2800" b="1" dirty="0" err="1" smtClean="0">
                  <a:solidFill>
                    <a:schemeClr val="bg1"/>
                  </a:solidFill>
                </a:rPr>
                <a:t>subject</a:t>
              </a:r>
              <a:r>
                <a:rPr lang="fr-FR" sz="2800" b="1" dirty="0" smtClean="0">
                  <a:solidFill>
                    <a:schemeClr val="bg1"/>
                  </a:solidFill>
                </a:rPr>
                <a:t> but place </a:t>
              </a:r>
              <a:r>
                <a:rPr lang="fr-FR" sz="2800" b="1" dirty="0" err="1" smtClean="0">
                  <a:solidFill>
                    <a:schemeClr val="bg1"/>
                  </a:solidFill>
                </a:rPr>
                <a:t>it</a:t>
              </a:r>
              <a:r>
                <a:rPr lang="fr-FR" sz="2800" b="1" dirty="0" smtClean="0">
                  <a:solidFill>
                    <a:schemeClr val="bg1"/>
                  </a:solidFill>
                </a:rPr>
                <a:t> on a point of </a:t>
              </a:r>
              <a:r>
                <a:rPr lang="fr-FR" sz="2800" b="1" dirty="0" err="1" smtClean="0">
                  <a:solidFill>
                    <a:schemeClr val="bg1"/>
                  </a:solidFill>
                </a:rPr>
                <a:t>strength</a:t>
              </a:r>
              <a:r>
                <a:rPr lang="fr-FR" sz="2800" b="1" dirty="0" smtClean="0">
                  <a:solidFill>
                    <a:schemeClr val="bg1"/>
                  </a:solidFill>
                </a:rPr>
                <a:t> . </a:t>
              </a:r>
              <a:endParaRPr lang="fr-FR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538923" y="3858133"/>
              <a:ext cx="1118592" cy="77438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92923" y="5069776"/>
            <a:ext cx="7840115" cy="954107"/>
            <a:chOff x="538923" y="5173738"/>
            <a:chExt cx="7840115" cy="954107"/>
          </a:xfrm>
        </p:grpSpPr>
        <p:sp>
          <p:nvSpPr>
            <p:cNvPr id="18" name="Right Arrow 17"/>
            <p:cNvSpPr/>
            <p:nvPr/>
          </p:nvSpPr>
          <p:spPr>
            <a:xfrm>
              <a:off x="538923" y="5241978"/>
              <a:ext cx="1118592" cy="77438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682254" y="5173738"/>
              <a:ext cx="6696784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800" b="1" dirty="0" err="1" smtClean="0">
                  <a:solidFill>
                    <a:schemeClr val="bg1"/>
                  </a:solidFill>
                </a:rPr>
                <a:t>Give</a:t>
              </a:r>
              <a:r>
                <a:rPr lang="fr-FR" sz="2800" b="1" dirty="0" smtClean="0">
                  <a:solidFill>
                    <a:schemeClr val="bg1"/>
                  </a:solidFill>
                </a:rPr>
                <a:t> </a:t>
              </a:r>
              <a:r>
                <a:rPr lang="fr-FR" sz="2800" b="1" dirty="0" err="1" smtClean="0">
                  <a:solidFill>
                    <a:schemeClr val="bg1"/>
                  </a:solidFill>
                </a:rPr>
                <a:t>space</a:t>
              </a:r>
              <a:r>
                <a:rPr lang="fr-FR" sz="2800" b="1" dirty="0" smtClean="0">
                  <a:solidFill>
                    <a:schemeClr val="bg1"/>
                  </a:solidFill>
                </a:rPr>
                <a:t> in the direction of </a:t>
              </a:r>
              <a:r>
                <a:rPr lang="fr-FR" sz="2800" b="1" dirty="0" err="1" smtClean="0">
                  <a:solidFill>
                    <a:schemeClr val="bg1"/>
                  </a:solidFill>
                </a:rPr>
                <a:t>view</a:t>
              </a:r>
              <a:r>
                <a:rPr lang="fr-FR" sz="2800" b="1" dirty="0" smtClean="0">
                  <a:solidFill>
                    <a:schemeClr val="bg1"/>
                  </a:solidFill>
                </a:rPr>
                <a:t> or </a:t>
              </a:r>
              <a:r>
                <a:rPr lang="fr-FR" sz="2800" b="1" dirty="0" err="1" smtClean="0">
                  <a:solidFill>
                    <a:schemeClr val="bg1"/>
                  </a:solidFill>
                </a:rPr>
                <a:t>movement</a:t>
              </a:r>
              <a:r>
                <a:rPr lang="fr-FR" sz="2800" b="1" dirty="0" smtClean="0">
                  <a:solidFill>
                    <a:schemeClr val="bg1"/>
                  </a:solidFill>
                </a:rPr>
                <a:t>.</a:t>
              </a:r>
              <a:endParaRPr lang="fr-FR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306911" y="1761179"/>
            <a:ext cx="86389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</a:rPr>
              <a:t>To </a:t>
            </a:r>
            <a:r>
              <a:rPr lang="fr-FR" sz="2800" b="1" dirty="0" err="1" smtClean="0">
                <a:solidFill>
                  <a:schemeClr val="bg1"/>
                </a:solidFill>
              </a:rPr>
              <a:t>strenghten</a:t>
            </a:r>
            <a:r>
              <a:rPr lang="fr-FR" sz="2800" b="1" dirty="0" smtClean="0">
                <a:solidFill>
                  <a:schemeClr val="bg1"/>
                </a:solidFill>
              </a:rPr>
              <a:t> </a:t>
            </a:r>
            <a:r>
              <a:rPr lang="fr-FR" sz="2800" b="1" dirty="0" err="1" smtClean="0">
                <a:solidFill>
                  <a:schemeClr val="bg1"/>
                </a:solidFill>
              </a:rPr>
              <a:t>your</a:t>
            </a:r>
            <a:r>
              <a:rPr lang="fr-FR" sz="2800" b="1" dirty="0" smtClean="0">
                <a:solidFill>
                  <a:schemeClr val="bg1"/>
                </a:solidFill>
              </a:rPr>
              <a:t> photo and </a:t>
            </a:r>
            <a:r>
              <a:rPr lang="fr-FR" sz="2800" b="1" dirty="0" err="1" smtClean="0">
                <a:solidFill>
                  <a:schemeClr val="bg1"/>
                </a:solidFill>
              </a:rPr>
              <a:t>reinforce</a:t>
            </a:r>
            <a:r>
              <a:rPr lang="fr-FR" sz="2800" b="1" dirty="0" smtClean="0">
                <a:solidFill>
                  <a:schemeClr val="bg1"/>
                </a:solidFill>
              </a:rPr>
              <a:t> </a:t>
            </a:r>
            <a:r>
              <a:rPr lang="fr-FR" sz="2800" b="1" dirty="0" err="1" smtClean="0">
                <a:solidFill>
                  <a:schemeClr val="bg1"/>
                </a:solidFill>
              </a:rPr>
              <a:t>its</a:t>
            </a:r>
            <a:r>
              <a:rPr lang="fr-FR" sz="2800" b="1" dirty="0" smtClean="0">
                <a:solidFill>
                  <a:schemeClr val="bg1"/>
                </a:solidFill>
              </a:rPr>
              <a:t> </a:t>
            </a:r>
            <a:r>
              <a:rPr lang="fr-FR" sz="2800" b="1" dirty="0" err="1" smtClean="0">
                <a:solidFill>
                  <a:schemeClr val="bg1"/>
                </a:solidFill>
              </a:rPr>
              <a:t>aesthetics</a:t>
            </a:r>
            <a:r>
              <a:rPr lang="fr-FR" sz="2800" b="1" dirty="0" smtClean="0">
                <a:solidFill>
                  <a:schemeClr val="bg1"/>
                </a:solidFill>
              </a:rPr>
              <a:t>, </a:t>
            </a:r>
            <a:r>
              <a:rPr lang="fr-FR" sz="2800" b="1" dirty="0" err="1" smtClean="0">
                <a:solidFill>
                  <a:schemeClr val="bg1"/>
                </a:solidFill>
              </a:rPr>
              <a:t>you</a:t>
            </a:r>
            <a:r>
              <a:rPr lang="fr-FR" sz="2800" b="1" dirty="0" smtClean="0">
                <a:solidFill>
                  <a:schemeClr val="bg1"/>
                </a:solidFill>
              </a:rPr>
              <a:t> </a:t>
            </a:r>
            <a:r>
              <a:rPr lang="fr-FR" sz="2800" b="1" dirty="0" err="1" smtClean="0">
                <a:solidFill>
                  <a:schemeClr val="bg1"/>
                </a:solidFill>
              </a:rPr>
              <a:t>will</a:t>
            </a:r>
            <a:r>
              <a:rPr lang="fr-FR" sz="2800" b="1" dirty="0" smtClean="0">
                <a:solidFill>
                  <a:schemeClr val="bg1"/>
                </a:solidFill>
              </a:rPr>
              <a:t> </a:t>
            </a:r>
            <a:r>
              <a:rPr lang="fr-FR" sz="2800" b="1" dirty="0" err="1" smtClean="0">
                <a:solidFill>
                  <a:schemeClr val="bg1"/>
                </a:solidFill>
              </a:rPr>
              <a:t>need</a:t>
            </a:r>
            <a:r>
              <a:rPr lang="fr-FR" sz="2800" b="1" dirty="0" smtClean="0">
                <a:solidFill>
                  <a:schemeClr val="bg1"/>
                </a:solidFill>
              </a:rPr>
              <a:t> </a:t>
            </a:r>
            <a:r>
              <a:rPr lang="fr-FR" sz="2800" b="1" dirty="0">
                <a:solidFill>
                  <a:schemeClr val="bg1"/>
                </a:solidFill>
              </a:rPr>
              <a:t>: </a:t>
            </a:r>
            <a:endParaRPr lang="fr-FR" sz="2800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32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155575" y="1411176"/>
            <a:ext cx="8756413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charset="0"/>
              </a:rPr>
              <a:t>The </a:t>
            </a:r>
            <a:r>
              <a:rPr kumimoji="0" lang="fr-FR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charset="0"/>
              </a:rPr>
              <a:t>eye</a:t>
            </a:r>
            <a:r>
              <a:rPr kumimoji="0" lang="fr-FR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charset="0"/>
              </a:rPr>
              <a:t> </a:t>
            </a:r>
            <a:r>
              <a:rPr kumimoji="0" lang="fr-FR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charset="0"/>
              </a:rPr>
              <a:t>will</a:t>
            </a:r>
            <a:r>
              <a:rPr kumimoji="0" lang="fr-FR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charset="0"/>
              </a:rPr>
              <a:t> scan</a:t>
            </a:r>
            <a:r>
              <a:rPr kumimoji="0" lang="fr-FR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charset="0"/>
              </a:rPr>
              <a:t> the surface of an image and </a:t>
            </a:r>
            <a:r>
              <a:rPr kumimoji="0" lang="fr-FR" b="0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charset="0"/>
              </a:rPr>
              <a:t>will</a:t>
            </a:r>
            <a:r>
              <a:rPr kumimoji="0" lang="fr-FR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charset="0"/>
              </a:rPr>
              <a:t> </a:t>
            </a:r>
            <a:r>
              <a:rPr kumimoji="0" lang="fr-FR" b="0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charset="0"/>
              </a:rPr>
              <a:t>be</a:t>
            </a:r>
            <a:r>
              <a:rPr kumimoji="0" lang="fr-FR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charset="0"/>
              </a:rPr>
              <a:t> </a:t>
            </a:r>
            <a:r>
              <a:rPr kumimoji="0" lang="fr-FR" b="0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charset="0"/>
              </a:rPr>
              <a:t>attracted</a:t>
            </a:r>
            <a:r>
              <a:rPr kumimoji="0" lang="fr-FR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charset="0"/>
              </a:rPr>
              <a:t> by a certain </a:t>
            </a:r>
            <a:r>
              <a:rPr kumimoji="0" lang="fr-FR" b="0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charset="0"/>
              </a:rPr>
              <a:t>number</a:t>
            </a:r>
            <a:r>
              <a:rPr kumimoji="0" lang="fr-FR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charset="0"/>
              </a:rPr>
              <a:t> of </a:t>
            </a:r>
            <a:r>
              <a:rPr kumimoji="0" lang="fr-FR" b="0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charset="0"/>
              </a:rPr>
              <a:t>elements</a:t>
            </a:r>
            <a:r>
              <a:rPr kumimoji="0" lang="fr-FR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charset="0"/>
              </a:rPr>
              <a:t> </a:t>
            </a:r>
            <a:r>
              <a:rPr kumimoji="0" lang="fr-FR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cs typeface="Arial" charset="0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cs typeface="Arial" charset="0"/>
              </a:rPr>
              <a:t>- </a:t>
            </a:r>
            <a:r>
              <a:rPr kumimoji="0" lang="fr-FR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charset="0"/>
              </a:rPr>
              <a:t>The</a:t>
            </a:r>
            <a:r>
              <a:rPr kumimoji="0" lang="fr-FR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charset="0"/>
              </a:rPr>
              <a:t> </a:t>
            </a:r>
            <a:r>
              <a:rPr kumimoji="0" lang="fr-FR" b="0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charset="0"/>
              </a:rPr>
              <a:t>strength</a:t>
            </a:r>
            <a:r>
              <a:rPr kumimoji="0" lang="fr-FR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charset="0"/>
              </a:rPr>
              <a:t> point of the </a:t>
            </a:r>
            <a:r>
              <a:rPr kumimoji="0" lang="fr-FR" b="0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charset="0"/>
              </a:rPr>
              <a:t>picture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fr-FR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cs typeface="Arial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cs typeface="Arial" charset="0"/>
              </a:rPr>
              <a:t>the focus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fr-FR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cs typeface="Arial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cs typeface="Arial" charset="0"/>
              </a:rPr>
              <a:t>the first</a:t>
            </a:r>
            <a:r>
              <a:rPr kumimoji="0" lang="fr-FR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charset="0"/>
              </a:rPr>
              <a:t> </a:t>
            </a:r>
            <a:r>
              <a:rPr kumimoji="0" lang="fr-FR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cs typeface="Arial" charset="0"/>
              </a:rPr>
              <a:t>plan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fr-FR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charset="0"/>
              </a:rPr>
              <a:t> </a:t>
            </a:r>
            <a:r>
              <a:rPr kumimoji="0" lang="fr-FR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charset="0"/>
              </a:rPr>
              <a:t>Human</a:t>
            </a:r>
            <a:r>
              <a:rPr kumimoji="0" lang="fr-FR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charset="0"/>
              </a:rPr>
              <a:t> </a:t>
            </a:r>
            <a:r>
              <a:rPr kumimoji="0" lang="fr-FR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charset="0"/>
              </a:rPr>
              <a:t>appearance</a:t>
            </a:r>
            <a:r>
              <a:rPr kumimoji="0" lang="fr-FR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charset="0"/>
              </a:rPr>
              <a:t> (a </a:t>
            </a:r>
            <a:r>
              <a:rPr kumimoji="0" lang="fr-FR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charset="0"/>
              </a:rPr>
              <a:t>person</a:t>
            </a:r>
            <a:r>
              <a:rPr kumimoji="0" lang="fr-FR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charset="0"/>
              </a:rPr>
              <a:t>,</a:t>
            </a:r>
            <a:r>
              <a:rPr kumimoji="0" lang="fr-FR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charset="0"/>
              </a:rPr>
              <a:t> face, </a:t>
            </a:r>
            <a:r>
              <a:rPr kumimoji="0" lang="fr-FR" b="0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charset="0"/>
              </a:rPr>
              <a:t>eyes</a:t>
            </a:r>
            <a:r>
              <a:rPr kumimoji="0" lang="fr-FR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charset="0"/>
              </a:rPr>
              <a:t> </a:t>
            </a:r>
            <a:r>
              <a:rPr kumimoji="0" lang="fr-FR" b="0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cs typeface="Arial" charset="0"/>
              </a:rPr>
              <a:t>etc</a:t>
            </a:r>
            <a:r>
              <a:rPr kumimoji="0" lang="fr-FR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charset="0"/>
              </a:rPr>
              <a:t> …</a:t>
            </a:r>
            <a:r>
              <a:rPr kumimoji="0" lang="fr-FR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cs typeface="Arial" charset="0"/>
              </a:rPr>
              <a:t>)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fr-FR" dirty="0" smtClean="0">
                <a:solidFill>
                  <a:schemeClr val="bg1"/>
                </a:solidFill>
                <a:cs typeface="Arial" charset="0"/>
              </a:rPr>
              <a:t> The </a:t>
            </a:r>
            <a:r>
              <a:rPr lang="fr-FR" dirty="0" err="1" smtClean="0">
                <a:solidFill>
                  <a:schemeClr val="bg1"/>
                </a:solidFill>
                <a:cs typeface="Arial" charset="0"/>
              </a:rPr>
              <a:t>lightest</a:t>
            </a:r>
            <a:r>
              <a:rPr lang="fr-FR" dirty="0" smtClean="0">
                <a:solidFill>
                  <a:schemeClr val="bg1"/>
                </a:solidFill>
                <a:cs typeface="Arial" charset="0"/>
              </a:rPr>
              <a:t> area of the </a:t>
            </a:r>
            <a:r>
              <a:rPr lang="fr-FR" dirty="0" err="1" smtClean="0">
                <a:solidFill>
                  <a:schemeClr val="bg1"/>
                </a:solidFill>
                <a:cs typeface="Arial" charset="0"/>
              </a:rPr>
              <a:t>picture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cs typeface="Arial" charset="0"/>
            </a:endParaRPr>
          </a:p>
        </p:txBody>
      </p:sp>
      <p:pic>
        <p:nvPicPr>
          <p:cNvPr id="47108" name="Picture 4" descr="http://t1.gstatic.com/images?q=tbn:ANd9GcRi1dpg_z6bzViqV-fJZw_l9tuiSnxdcDPZyQooW40e5oHayNzhO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473" y="2595418"/>
            <a:ext cx="2815515" cy="3977473"/>
          </a:xfrm>
          <a:prstGeom prst="rect">
            <a:avLst/>
          </a:prstGeom>
          <a:noFill/>
        </p:spPr>
      </p:pic>
      <p:pic>
        <p:nvPicPr>
          <p:cNvPr id="47110" name="Picture 6" descr="http://t2.gstatic.com/images?q=tbn:ANd9GcTjpO_o5ozPAWYzPfFahZpdYWI0Fm2mHk5einOdN45dpRxy_1av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9564" y="3876195"/>
            <a:ext cx="4397454" cy="2696696"/>
          </a:xfrm>
          <a:prstGeom prst="rect">
            <a:avLst/>
          </a:prstGeom>
          <a:noFill/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  <p:sp>
        <p:nvSpPr>
          <p:cNvPr id="7" name="ZoneTexte 3"/>
          <p:cNvSpPr txBox="1"/>
          <p:nvPr/>
        </p:nvSpPr>
        <p:spPr>
          <a:xfrm>
            <a:off x="2263651" y="487200"/>
            <a:ext cx="4116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>
              <a:buFont typeface="Wingdings" charset="2"/>
              <a:buChar char="Ø"/>
            </a:pPr>
            <a:r>
              <a:rPr lang="fr-FR" sz="24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The </a:t>
            </a:r>
            <a:r>
              <a:rPr lang="fr-FR" sz="2400" dirty="0" err="1" smtClean="0">
                <a:solidFill>
                  <a:schemeClr val="bg1"/>
                </a:solidFill>
                <a:latin typeface="American Typewriter"/>
                <a:cs typeface="American Typewriter"/>
              </a:rPr>
              <a:t>rules</a:t>
            </a:r>
            <a:r>
              <a:rPr lang="fr-FR" sz="24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 of composition</a:t>
            </a:r>
            <a:endParaRPr lang="fr-FR" sz="2400" dirty="0">
              <a:solidFill>
                <a:schemeClr val="bg1"/>
              </a:solidFill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258832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7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6911" y="1813035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schemeClr val="bg1"/>
                </a:solidFill>
                <a:cs typeface="Arial" charset="0"/>
              </a:rPr>
              <a:t>To </a:t>
            </a:r>
            <a:r>
              <a:rPr lang="fr-FR" dirty="0" err="1" smtClean="0">
                <a:solidFill>
                  <a:schemeClr val="bg1"/>
                </a:solidFill>
                <a:cs typeface="Arial" charset="0"/>
              </a:rPr>
              <a:t>draw</a:t>
            </a:r>
            <a:r>
              <a:rPr lang="fr-FR" dirty="0" smtClean="0">
                <a:solidFill>
                  <a:schemeClr val="bg1"/>
                </a:solidFill>
                <a:cs typeface="Arial" charset="0"/>
              </a:rPr>
              <a:t> the </a:t>
            </a:r>
            <a:r>
              <a:rPr lang="fr-FR" dirty="0" err="1" smtClean="0">
                <a:solidFill>
                  <a:schemeClr val="bg1"/>
                </a:solidFill>
                <a:cs typeface="Arial" charset="0"/>
              </a:rPr>
              <a:t>eye</a:t>
            </a:r>
            <a:r>
              <a:rPr lang="fr-FR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cs typeface="Arial" charset="0"/>
              </a:rPr>
              <a:t>towards</a:t>
            </a:r>
            <a:r>
              <a:rPr lang="fr-FR" dirty="0" smtClean="0">
                <a:solidFill>
                  <a:schemeClr val="bg1"/>
                </a:solidFill>
                <a:cs typeface="Arial" charset="0"/>
              </a:rPr>
              <a:t> the place </a:t>
            </a:r>
            <a:r>
              <a:rPr lang="fr-FR" dirty="0" err="1" smtClean="0">
                <a:solidFill>
                  <a:schemeClr val="bg1"/>
                </a:solidFill>
                <a:cs typeface="Arial" charset="0"/>
              </a:rPr>
              <a:t>that</a:t>
            </a:r>
            <a:r>
              <a:rPr lang="fr-FR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cs typeface="Arial" charset="0"/>
              </a:rPr>
              <a:t>interests</a:t>
            </a:r>
            <a:r>
              <a:rPr lang="fr-FR" dirty="0" smtClean="0">
                <a:solidFill>
                  <a:schemeClr val="bg1"/>
                </a:solidFill>
                <a:cs typeface="Arial" charset="0"/>
              </a:rPr>
              <a:t> us, </a:t>
            </a:r>
            <a:r>
              <a:rPr lang="fr-FR" dirty="0" err="1" smtClean="0">
                <a:solidFill>
                  <a:schemeClr val="bg1"/>
                </a:solidFill>
                <a:cs typeface="Arial" charset="0"/>
              </a:rPr>
              <a:t>we</a:t>
            </a:r>
            <a:r>
              <a:rPr lang="fr-FR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cs typeface="Arial" charset="0"/>
              </a:rPr>
              <a:t>can</a:t>
            </a:r>
            <a:r>
              <a:rPr lang="fr-FR" dirty="0" smtClean="0">
                <a:solidFill>
                  <a:schemeClr val="bg1"/>
                </a:solidFill>
                <a:cs typeface="Arial" charset="0"/>
              </a:rPr>
              <a:t> control the guidelines of an image.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dirty="0">
              <a:solidFill>
                <a:schemeClr val="bg1"/>
              </a:solidFill>
              <a:cs typeface="Arial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dirty="0" err="1" smtClean="0">
                <a:solidFill>
                  <a:schemeClr val="bg1"/>
                </a:solidFill>
                <a:cs typeface="Arial" charset="0"/>
              </a:rPr>
              <a:t>These</a:t>
            </a:r>
            <a:r>
              <a:rPr lang="fr-FR" dirty="0" smtClean="0">
                <a:solidFill>
                  <a:schemeClr val="bg1"/>
                </a:solidFill>
                <a:cs typeface="Arial" charset="0"/>
              </a:rPr>
              <a:t> guidelines are </a:t>
            </a:r>
            <a:r>
              <a:rPr lang="fr-FR" dirty="0" err="1" smtClean="0">
                <a:solidFill>
                  <a:schemeClr val="bg1"/>
                </a:solidFill>
                <a:cs typeface="Arial" charset="0"/>
              </a:rPr>
              <a:t>defined</a:t>
            </a:r>
            <a:r>
              <a:rPr lang="fr-FR" dirty="0" smtClean="0">
                <a:solidFill>
                  <a:schemeClr val="bg1"/>
                </a:solidFill>
                <a:cs typeface="Arial" charset="0"/>
              </a:rPr>
              <a:t> by the direction of the </a:t>
            </a:r>
            <a:r>
              <a:rPr lang="fr-FR" dirty="0" err="1" smtClean="0">
                <a:solidFill>
                  <a:schemeClr val="bg1"/>
                </a:solidFill>
                <a:cs typeface="Arial" charset="0"/>
              </a:rPr>
              <a:t>different</a:t>
            </a:r>
            <a:r>
              <a:rPr lang="fr-FR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cs typeface="Arial" charset="0"/>
              </a:rPr>
              <a:t>elements</a:t>
            </a:r>
            <a:r>
              <a:rPr lang="fr-FR" dirty="0" smtClean="0">
                <a:solidFill>
                  <a:schemeClr val="bg1"/>
                </a:solidFill>
                <a:cs typeface="Arial" charset="0"/>
              </a:rPr>
              <a:t> of the photo.</a:t>
            </a:r>
            <a:endParaRPr lang="fr-FR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8194" name="Picture 2" descr="Lignes directric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8019" y="1352692"/>
            <a:ext cx="2619375" cy="1962150"/>
          </a:xfrm>
          <a:prstGeom prst="rect">
            <a:avLst/>
          </a:prstGeom>
          <a:noFill/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11" y="3992880"/>
            <a:ext cx="4039518" cy="268224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8911" y="3992880"/>
            <a:ext cx="3578619" cy="268224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  <p:sp>
        <p:nvSpPr>
          <p:cNvPr id="9" name="ZoneTexte 3"/>
          <p:cNvSpPr txBox="1"/>
          <p:nvPr/>
        </p:nvSpPr>
        <p:spPr>
          <a:xfrm>
            <a:off x="2263651" y="487200"/>
            <a:ext cx="4116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>
              <a:buFont typeface="Wingdings" charset="2"/>
              <a:buChar char="Ø"/>
            </a:pPr>
            <a:r>
              <a:rPr lang="fr-FR" sz="24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The </a:t>
            </a:r>
            <a:r>
              <a:rPr lang="fr-FR" sz="2400" dirty="0" err="1" smtClean="0">
                <a:solidFill>
                  <a:schemeClr val="bg1"/>
                </a:solidFill>
                <a:latin typeface="American Typewriter"/>
                <a:cs typeface="American Typewriter"/>
              </a:rPr>
              <a:t>rules</a:t>
            </a:r>
            <a:r>
              <a:rPr lang="fr-FR" sz="24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 of composition</a:t>
            </a:r>
            <a:endParaRPr lang="fr-FR" sz="2400" dirty="0">
              <a:solidFill>
                <a:schemeClr val="bg1"/>
              </a:solidFill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132145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300" y="0"/>
            <a:ext cx="4575729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300" y="0"/>
            <a:ext cx="45800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2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036847" y="2469590"/>
            <a:ext cx="42242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>
              <a:buFont typeface="Wingdings" charset="2"/>
              <a:buChar char="Ø"/>
            </a:pPr>
            <a:r>
              <a:rPr lang="fr-FR" sz="32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How </a:t>
            </a:r>
            <a:r>
              <a:rPr lang="fr-FR" sz="3200" dirty="0" err="1" smtClean="0">
                <a:solidFill>
                  <a:schemeClr val="bg1"/>
                </a:solidFill>
                <a:latin typeface="American Typewriter"/>
                <a:cs typeface="American Typewriter"/>
              </a:rPr>
              <a:t>does</a:t>
            </a:r>
            <a:r>
              <a:rPr lang="fr-FR" sz="32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 </a:t>
            </a:r>
            <a:r>
              <a:rPr lang="fr-FR" sz="3200" dirty="0" err="1" smtClean="0">
                <a:solidFill>
                  <a:schemeClr val="bg1"/>
                </a:solidFill>
                <a:latin typeface="American Typewriter"/>
                <a:cs typeface="American Typewriter"/>
              </a:rPr>
              <a:t>it</a:t>
            </a:r>
            <a:r>
              <a:rPr lang="fr-FR" sz="32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 </a:t>
            </a:r>
            <a:r>
              <a:rPr lang="fr-FR" sz="3200" dirty="0" err="1" smtClean="0">
                <a:solidFill>
                  <a:schemeClr val="bg1"/>
                </a:solidFill>
                <a:latin typeface="American Typewriter"/>
                <a:cs typeface="American Typewriter"/>
              </a:rPr>
              <a:t>work</a:t>
            </a:r>
            <a:r>
              <a:rPr lang="fr-FR" sz="32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 ?</a:t>
            </a:r>
            <a:endParaRPr lang="fr-FR" sz="3200" dirty="0">
              <a:solidFill>
                <a:schemeClr val="bg1"/>
              </a:solidFill>
              <a:latin typeface="American Typewriter"/>
              <a:cs typeface="American Typewriter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51163" y="3606801"/>
            <a:ext cx="3318186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8849" y="3892551"/>
            <a:ext cx="2542219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1588" y="290513"/>
            <a:ext cx="239077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5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51420" y="1450735"/>
            <a:ext cx="3363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>
              <a:buFont typeface="Wingdings" charset="2"/>
              <a:buChar char="Ø"/>
            </a:pPr>
            <a:r>
              <a:rPr lang="fr-FR" sz="24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How </a:t>
            </a:r>
            <a:r>
              <a:rPr lang="fr-FR" sz="2400" dirty="0" err="1" smtClean="0">
                <a:solidFill>
                  <a:schemeClr val="bg1"/>
                </a:solidFill>
                <a:latin typeface="American Typewriter"/>
                <a:cs typeface="American Typewriter"/>
              </a:rPr>
              <a:t>does</a:t>
            </a:r>
            <a:r>
              <a:rPr lang="fr-FR" sz="24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American Typewriter"/>
                <a:cs typeface="American Typewriter"/>
              </a:rPr>
              <a:t>it</a:t>
            </a:r>
            <a:r>
              <a:rPr lang="fr-FR" sz="24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American Typewriter"/>
                <a:cs typeface="American Typewriter"/>
              </a:rPr>
              <a:t>work</a:t>
            </a:r>
            <a:r>
              <a:rPr lang="fr-FR" sz="24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 ?</a:t>
            </a:r>
            <a:endParaRPr lang="fr-FR" sz="2400" dirty="0">
              <a:solidFill>
                <a:schemeClr val="bg1"/>
              </a:solidFill>
              <a:latin typeface="American Typewriter"/>
              <a:cs typeface="American Typewriter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8385" y="3156044"/>
            <a:ext cx="384810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50610" y="2342634"/>
            <a:ext cx="2888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>
                <a:solidFill>
                  <a:schemeClr val="bg1"/>
                </a:solidFill>
                <a:latin typeface="American Typewriter"/>
              </a:rPr>
              <a:t>Three</a:t>
            </a:r>
            <a:r>
              <a:rPr lang="fr-FR" sz="2400" dirty="0" smtClean="0">
                <a:solidFill>
                  <a:schemeClr val="bg1"/>
                </a:solidFill>
                <a:latin typeface="American Typewriter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American Typewriter"/>
              </a:rPr>
              <a:t>mechanisms</a:t>
            </a:r>
            <a:r>
              <a:rPr lang="fr-FR" sz="2400" dirty="0" smtClean="0">
                <a:solidFill>
                  <a:schemeClr val="bg1"/>
                </a:solidFill>
                <a:latin typeface="American Typewriter"/>
              </a:rPr>
              <a:t>:</a:t>
            </a:r>
            <a:endParaRPr lang="fr-FR" sz="2400" dirty="0">
              <a:solidFill>
                <a:schemeClr val="bg1"/>
              </a:solidFill>
              <a:latin typeface="American Typewriter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095417" y="4874819"/>
            <a:ext cx="1120955" cy="1157246"/>
            <a:chOff x="5095417" y="4874819"/>
            <a:chExt cx="1120955" cy="1157246"/>
          </a:xfrm>
        </p:grpSpPr>
        <p:cxnSp>
          <p:nvCxnSpPr>
            <p:cNvPr id="14" name="Straight Arrow Connector 13"/>
            <p:cNvCxnSpPr/>
            <p:nvPr/>
          </p:nvCxnSpPr>
          <p:spPr>
            <a:xfrm flipH="1" flipV="1">
              <a:off x="6196084" y="4874819"/>
              <a:ext cx="20288" cy="107560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5095417" y="5724288"/>
              <a:ext cx="1059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 smtClean="0">
                  <a:solidFill>
                    <a:schemeClr val="bg1"/>
                  </a:solidFill>
                  <a:latin typeface="American Typewriter"/>
                </a:rPr>
                <a:t>Diaphragm</a:t>
              </a:r>
              <a:endParaRPr lang="fr-FR" sz="1400" dirty="0">
                <a:solidFill>
                  <a:schemeClr val="bg1"/>
                </a:solidFill>
                <a:latin typeface="American Typewriter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8458" y="1449392"/>
            <a:ext cx="2016251" cy="1510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  <p:pic>
        <p:nvPicPr>
          <p:cNvPr id="1028" name="Picture 4" descr="Comprendre la notion d'ouverture en photo et apprendre à la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087" y="5335677"/>
            <a:ext cx="1626683" cy="108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Users\oslo\Desktop\569103PERROQUETS_By_Butterfly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04" t="23730" r="49524" b="39915"/>
          <a:stretch/>
        </p:blipFill>
        <p:spPr bwMode="auto">
          <a:xfrm>
            <a:off x="1279802" y="3771648"/>
            <a:ext cx="2845227" cy="1631623"/>
          </a:xfrm>
          <a:prstGeom prst="rect">
            <a:avLst/>
          </a:prstGeom>
          <a:noFill/>
        </p:spPr>
      </p:pic>
      <p:cxnSp>
        <p:nvCxnSpPr>
          <p:cNvPr id="16" name="Connecteur droit 15"/>
          <p:cNvCxnSpPr/>
          <p:nvPr/>
        </p:nvCxnSpPr>
        <p:spPr>
          <a:xfrm>
            <a:off x="4125029" y="3771648"/>
            <a:ext cx="1449684" cy="4955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V="1">
            <a:off x="4125029" y="4722878"/>
            <a:ext cx="1449684" cy="6405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Flèche droite 17"/>
          <p:cNvSpPr/>
          <p:nvPr/>
        </p:nvSpPr>
        <p:spPr>
          <a:xfrm>
            <a:off x="5672007" y="4410458"/>
            <a:ext cx="502073" cy="17700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671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9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8385" y="3156044"/>
            <a:ext cx="384810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58385" y="3156044"/>
            <a:ext cx="384810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Group 28"/>
          <p:cNvGrpSpPr/>
          <p:nvPr/>
        </p:nvGrpSpPr>
        <p:grpSpPr>
          <a:xfrm>
            <a:off x="6120555" y="4888467"/>
            <a:ext cx="989928" cy="1550671"/>
            <a:chOff x="6120555" y="4888467"/>
            <a:chExt cx="989928" cy="1550671"/>
          </a:xfrm>
        </p:grpSpPr>
        <p:cxnSp>
          <p:nvCxnSpPr>
            <p:cNvPr id="17" name="Straight Arrow Connector 16"/>
            <p:cNvCxnSpPr/>
            <p:nvPr/>
          </p:nvCxnSpPr>
          <p:spPr>
            <a:xfrm flipV="1">
              <a:off x="7110483" y="4888467"/>
              <a:ext cx="0" cy="148243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6120555" y="6131361"/>
              <a:ext cx="7617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 smtClean="0">
                  <a:solidFill>
                    <a:schemeClr val="bg1"/>
                  </a:solidFill>
                  <a:latin typeface="American Typewriter"/>
                </a:rPr>
                <a:t>Shutter</a:t>
              </a:r>
              <a:endParaRPr lang="fr-FR" sz="1400" dirty="0">
                <a:solidFill>
                  <a:schemeClr val="bg1"/>
                </a:solidFill>
                <a:latin typeface="American Typewriter"/>
              </a:endParaRPr>
            </a:p>
          </p:txBody>
        </p:sp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8458" y="1449392"/>
            <a:ext cx="2016251" cy="1510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4710" y="1107858"/>
            <a:ext cx="1851776" cy="1851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  <p:pic>
        <p:nvPicPr>
          <p:cNvPr id="2050" name="Picture 2" descr="Vitesse d'obturation et mode S | Sony F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036" y="5540780"/>
            <a:ext cx="2627757" cy="124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oslo\Desktop\569103PERROQUETS_By_Butterfly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04" t="23730" r="49524" b="39915"/>
          <a:stretch/>
        </p:blipFill>
        <p:spPr bwMode="auto">
          <a:xfrm>
            <a:off x="1279802" y="3771648"/>
            <a:ext cx="2845227" cy="1631623"/>
          </a:xfrm>
          <a:prstGeom prst="rect">
            <a:avLst/>
          </a:prstGeom>
          <a:noFill/>
        </p:spPr>
      </p:pic>
      <p:cxnSp>
        <p:nvCxnSpPr>
          <p:cNvPr id="23" name="Connecteur droit 22"/>
          <p:cNvCxnSpPr/>
          <p:nvPr/>
        </p:nvCxnSpPr>
        <p:spPr>
          <a:xfrm>
            <a:off x="4125029" y="3771648"/>
            <a:ext cx="1449684" cy="4955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 flipV="1">
            <a:off x="4125029" y="4722878"/>
            <a:ext cx="1449684" cy="6405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351420" y="1450735"/>
            <a:ext cx="3363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>
              <a:buFont typeface="Wingdings" charset="2"/>
              <a:buChar char="Ø"/>
            </a:pPr>
            <a:r>
              <a:rPr lang="fr-FR" sz="24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How </a:t>
            </a:r>
            <a:r>
              <a:rPr lang="fr-FR" sz="2400" dirty="0" err="1" smtClean="0">
                <a:solidFill>
                  <a:schemeClr val="bg1"/>
                </a:solidFill>
                <a:latin typeface="American Typewriter"/>
                <a:cs typeface="American Typewriter"/>
              </a:rPr>
              <a:t>does</a:t>
            </a:r>
            <a:r>
              <a:rPr lang="fr-FR" sz="24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American Typewriter"/>
                <a:cs typeface="American Typewriter"/>
              </a:rPr>
              <a:t>it</a:t>
            </a:r>
            <a:r>
              <a:rPr lang="fr-FR" sz="24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American Typewriter"/>
                <a:cs typeface="American Typewriter"/>
              </a:rPr>
              <a:t>work</a:t>
            </a:r>
            <a:r>
              <a:rPr lang="fr-FR" sz="24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 ?</a:t>
            </a:r>
            <a:endParaRPr lang="fr-FR" sz="2400" dirty="0">
              <a:solidFill>
                <a:schemeClr val="bg1"/>
              </a:solidFill>
              <a:latin typeface="American Typewriter"/>
              <a:cs typeface="American Typewriter"/>
            </a:endParaRPr>
          </a:p>
        </p:txBody>
      </p:sp>
      <p:sp>
        <p:nvSpPr>
          <p:cNvPr id="25" name="TextBox 8"/>
          <p:cNvSpPr txBox="1"/>
          <p:nvPr/>
        </p:nvSpPr>
        <p:spPr>
          <a:xfrm>
            <a:off x="350610" y="2342634"/>
            <a:ext cx="2888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>
                <a:solidFill>
                  <a:schemeClr val="bg1"/>
                </a:solidFill>
                <a:latin typeface="American Typewriter"/>
              </a:rPr>
              <a:t>Three</a:t>
            </a:r>
            <a:r>
              <a:rPr lang="fr-FR" sz="2400" dirty="0" smtClean="0">
                <a:solidFill>
                  <a:schemeClr val="bg1"/>
                </a:solidFill>
                <a:latin typeface="American Typewriter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American Typewriter"/>
              </a:rPr>
              <a:t>mechanisms</a:t>
            </a:r>
            <a:r>
              <a:rPr lang="fr-FR" sz="2400" dirty="0" smtClean="0">
                <a:solidFill>
                  <a:schemeClr val="bg1"/>
                </a:solidFill>
                <a:latin typeface="American Typewriter"/>
              </a:rPr>
              <a:t>:</a:t>
            </a:r>
            <a:endParaRPr lang="fr-FR" sz="2400" dirty="0">
              <a:solidFill>
                <a:schemeClr val="bg1"/>
              </a:solidFill>
              <a:latin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144161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8385" y="3156044"/>
            <a:ext cx="384810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58385" y="3156044"/>
            <a:ext cx="384810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58385" y="3156044"/>
            <a:ext cx="384810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" name="Group 29"/>
          <p:cNvGrpSpPr/>
          <p:nvPr/>
        </p:nvGrpSpPr>
        <p:grpSpPr>
          <a:xfrm>
            <a:off x="6520853" y="4748475"/>
            <a:ext cx="780983" cy="2013931"/>
            <a:chOff x="6520853" y="4748475"/>
            <a:chExt cx="780983" cy="2013931"/>
          </a:xfrm>
        </p:grpSpPr>
        <p:cxnSp>
          <p:nvCxnSpPr>
            <p:cNvPr id="19" name="Straight Arrow Connector 18"/>
            <p:cNvCxnSpPr/>
            <p:nvPr/>
          </p:nvCxnSpPr>
          <p:spPr>
            <a:xfrm flipV="1">
              <a:off x="7301836" y="4748475"/>
              <a:ext cx="0" cy="193892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6520853" y="6454629"/>
              <a:ext cx="7216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 smtClean="0">
                  <a:solidFill>
                    <a:schemeClr val="bg1"/>
                  </a:solidFill>
                  <a:latin typeface="American Typewriter"/>
                </a:rPr>
                <a:t>sensor</a:t>
              </a:r>
              <a:endParaRPr lang="fr-FR" sz="1400" dirty="0">
                <a:solidFill>
                  <a:schemeClr val="bg1"/>
                </a:solidFill>
                <a:latin typeface="American Typewriter"/>
              </a:endParaRPr>
            </a:p>
          </p:txBody>
        </p:sp>
      </p:grp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8458" y="1449392"/>
            <a:ext cx="2016251" cy="1510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4710" y="1107858"/>
            <a:ext cx="1851776" cy="1851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  <p:pic>
        <p:nvPicPr>
          <p:cNvPr id="3074" name="Picture 2" descr="Le Capteur en photo : petit ou grand format, lequel choisir ? Conseil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783" y="5065997"/>
            <a:ext cx="1905815" cy="142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C:\Users\oslo\Desktop\569103PERROQUETS_By_Butterfly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04" t="23730" r="49524" b="39915"/>
          <a:stretch/>
        </p:blipFill>
        <p:spPr bwMode="auto">
          <a:xfrm>
            <a:off x="1279802" y="3771648"/>
            <a:ext cx="2845227" cy="1631623"/>
          </a:xfrm>
          <a:prstGeom prst="rect">
            <a:avLst/>
          </a:prstGeom>
          <a:noFill/>
        </p:spPr>
      </p:pic>
      <p:cxnSp>
        <p:nvCxnSpPr>
          <p:cNvPr id="22" name="Connecteur droit 21"/>
          <p:cNvCxnSpPr/>
          <p:nvPr/>
        </p:nvCxnSpPr>
        <p:spPr>
          <a:xfrm>
            <a:off x="4125029" y="3771648"/>
            <a:ext cx="1449684" cy="4955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 flipV="1">
            <a:off x="4125029" y="4722878"/>
            <a:ext cx="1449684" cy="6405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351420" y="1450735"/>
            <a:ext cx="3363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>
              <a:buFont typeface="Wingdings" charset="2"/>
              <a:buChar char="Ø"/>
            </a:pPr>
            <a:r>
              <a:rPr lang="fr-FR" sz="24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How </a:t>
            </a:r>
            <a:r>
              <a:rPr lang="fr-FR" sz="2400" dirty="0" err="1" smtClean="0">
                <a:solidFill>
                  <a:schemeClr val="bg1"/>
                </a:solidFill>
                <a:latin typeface="American Typewriter"/>
                <a:cs typeface="American Typewriter"/>
              </a:rPr>
              <a:t>does</a:t>
            </a:r>
            <a:r>
              <a:rPr lang="fr-FR" sz="24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American Typewriter"/>
                <a:cs typeface="American Typewriter"/>
              </a:rPr>
              <a:t>it</a:t>
            </a:r>
            <a:r>
              <a:rPr lang="fr-FR" sz="24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American Typewriter"/>
                <a:cs typeface="American Typewriter"/>
              </a:rPr>
              <a:t>work</a:t>
            </a:r>
            <a:r>
              <a:rPr lang="fr-FR" sz="24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 ?</a:t>
            </a:r>
            <a:endParaRPr lang="fr-FR" sz="2400" dirty="0">
              <a:solidFill>
                <a:schemeClr val="bg1"/>
              </a:solidFill>
              <a:latin typeface="American Typewriter"/>
              <a:cs typeface="American Typewriter"/>
            </a:endParaRPr>
          </a:p>
        </p:txBody>
      </p:sp>
      <p:sp>
        <p:nvSpPr>
          <p:cNvPr id="18" name="TextBox 8"/>
          <p:cNvSpPr txBox="1"/>
          <p:nvPr/>
        </p:nvSpPr>
        <p:spPr>
          <a:xfrm>
            <a:off x="350610" y="2342634"/>
            <a:ext cx="2888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>
                <a:solidFill>
                  <a:schemeClr val="bg1"/>
                </a:solidFill>
                <a:latin typeface="American Typewriter"/>
              </a:rPr>
              <a:t>Three</a:t>
            </a:r>
            <a:r>
              <a:rPr lang="fr-FR" sz="2400" dirty="0" smtClean="0">
                <a:solidFill>
                  <a:schemeClr val="bg1"/>
                </a:solidFill>
                <a:latin typeface="American Typewriter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American Typewriter"/>
              </a:rPr>
              <a:t>mechanisms</a:t>
            </a:r>
            <a:r>
              <a:rPr lang="fr-FR" sz="2400" dirty="0" smtClean="0">
                <a:solidFill>
                  <a:schemeClr val="bg1"/>
                </a:solidFill>
                <a:latin typeface="American Typewriter"/>
              </a:rPr>
              <a:t>:</a:t>
            </a:r>
            <a:endParaRPr lang="fr-FR" sz="2400" dirty="0">
              <a:solidFill>
                <a:schemeClr val="bg1"/>
              </a:solidFill>
              <a:latin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29165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39252" y="1527629"/>
            <a:ext cx="384810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  <p:pic>
        <p:nvPicPr>
          <p:cNvPr id="18" name="Picture 5" descr="C:\Users\oslo\Desktop\569103PERROQUETS_By_Butterfl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2628" y="4271375"/>
            <a:ext cx="3584006" cy="2389804"/>
          </a:xfrm>
          <a:prstGeom prst="rect">
            <a:avLst/>
          </a:prstGeom>
          <a:noFill/>
        </p:spPr>
      </p:pic>
      <p:pic>
        <p:nvPicPr>
          <p:cNvPr id="1026" name="Picture 2" descr="372,213 Rouage Imágenes y Fotos - 123R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28152" y="2568530"/>
            <a:ext cx="813866" cy="84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oslo\Desktop\569103PERROQUETS_By_Butterfly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04" t="23730" r="49524" b="39915"/>
          <a:stretch/>
        </p:blipFill>
        <p:spPr bwMode="auto">
          <a:xfrm>
            <a:off x="1219819" y="2128846"/>
            <a:ext cx="2845227" cy="1631623"/>
          </a:xfrm>
          <a:prstGeom prst="rect">
            <a:avLst/>
          </a:prstGeom>
          <a:noFill/>
        </p:spPr>
      </p:pic>
      <p:cxnSp>
        <p:nvCxnSpPr>
          <p:cNvPr id="15" name="Connecteur droit 14"/>
          <p:cNvCxnSpPr/>
          <p:nvPr/>
        </p:nvCxnSpPr>
        <p:spPr>
          <a:xfrm>
            <a:off x="4065046" y="2128846"/>
            <a:ext cx="1449684" cy="4955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 flipV="1">
            <a:off x="4065046" y="3080076"/>
            <a:ext cx="1449684" cy="6405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Virage 2"/>
          <p:cNvSpPr/>
          <p:nvPr/>
        </p:nvSpPr>
        <p:spPr>
          <a:xfrm rot="10800000">
            <a:off x="7247742" y="3400335"/>
            <a:ext cx="813816" cy="2374488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51420" y="1450735"/>
            <a:ext cx="3363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>
              <a:buFont typeface="Wingdings" charset="2"/>
              <a:buChar char="Ø"/>
            </a:pPr>
            <a:r>
              <a:rPr lang="fr-FR" sz="24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How </a:t>
            </a:r>
            <a:r>
              <a:rPr lang="fr-FR" sz="2400" dirty="0" err="1" smtClean="0">
                <a:solidFill>
                  <a:schemeClr val="bg1"/>
                </a:solidFill>
                <a:latin typeface="American Typewriter"/>
                <a:cs typeface="American Typewriter"/>
              </a:rPr>
              <a:t>does</a:t>
            </a:r>
            <a:r>
              <a:rPr lang="fr-FR" sz="24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American Typewriter"/>
                <a:cs typeface="American Typewriter"/>
              </a:rPr>
              <a:t>it</a:t>
            </a:r>
            <a:r>
              <a:rPr lang="fr-FR" sz="24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American Typewriter"/>
                <a:cs typeface="American Typewriter"/>
              </a:rPr>
              <a:t>work</a:t>
            </a:r>
            <a:r>
              <a:rPr lang="fr-FR" sz="24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 ?</a:t>
            </a:r>
            <a:endParaRPr lang="fr-FR" sz="2400" dirty="0">
              <a:solidFill>
                <a:schemeClr val="bg1"/>
              </a:solidFill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417203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096655" y="3799917"/>
            <a:ext cx="42242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>
              <a:buFont typeface="Wingdings" charset="2"/>
              <a:buChar char="Ø"/>
            </a:pPr>
            <a:r>
              <a:rPr lang="fr-FR" sz="32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How </a:t>
            </a:r>
            <a:r>
              <a:rPr lang="fr-FR" sz="3200" dirty="0" err="1" smtClean="0">
                <a:solidFill>
                  <a:schemeClr val="bg1"/>
                </a:solidFill>
                <a:latin typeface="American Typewriter"/>
                <a:cs typeface="American Typewriter"/>
              </a:rPr>
              <a:t>does</a:t>
            </a:r>
            <a:r>
              <a:rPr lang="fr-FR" sz="32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 </a:t>
            </a:r>
            <a:r>
              <a:rPr lang="fr-FR" sz="3200" dirty="0" err="1" smtClean="0">
                <a:solidFill>
                  <a:schemeClr val="bg1"/>
                </a:solidFill>
                <a:latin typeface="American Typewriter"/>
                <a:cs typeface="American Typewriter"/>
              </a:rPr>
              <a:t>it</a:t>
            </a:r>
            <a:r>
              <a:rPr lang="fr-FR" sz="32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 </a:t>
            </a:r>
            <a:r>
              <a:rPr lang="fr-FR" sz="3200" dirty="0" err="1" smtClean="0">
                <a:solidFill>
                  <a:schemeClr val="bg1"/>
                </a:solidFill>
                <a:latin typeface="American Typewriter"/>
                <a:cs typeface="American Typewriter"/>
              </a:rPr>
              <a:t>work</a:t>
            </a:r>
            <a:r>
              <a:rPr lang="fr-FR" sz="32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 ?</a:t>
            </a:r>
            <a:endParaRPr lang="fr-FR" sz="3200" dirty="0">
              <a:solidFill>
                <a:schemeClr val="bg1"/>
              </a:solidFill>
              <a:latin typeface="American Typewriter"/>
              <a:cs typeface="American Typewriter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43754" y="2409536"/>
            <a:ext cx="52245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>
              <a:buFont typeface="Wingdings" charset="2"/>
              <a:buChar char="Ø"/>
            </a:pPr>
            <a:r>
              <a:rPr lang="fr-FR" sz="32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The </a:t>
            </a:r>
            <a:r>
              <a:rPr lang="fr-FR" sz="3200" dirty="0" err="1" smtClean="0">
                <a:solidFill>
                  <a:schemeClr val="bg1"/>
                </a:solidFill>
                <a:latin typeface="American Typewriter"/>
                <a:cs typeface="American Typewriter"/>
              </a:rPr>
              <a:t>rules</a:t>
            </a:r>
            <a:r>
              <a:rPr lang="fr-FR" sz="32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 of composition</a:t>
            </a:r>
            <a:endParaRPr lang="fr-FR" sz="3200" dirty="0">
              <a:solidFill>
                <a:schemeClr val="bg1"/>
              </a:solidFill>
              <a:latin typeface="American Typewriter"/>
              <a:cs typeface="American Typewriter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464827" y="5015233"/>
            <a:ext cx="52635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>
              <a:buFont typeface="Wingdings" charset="2"/>
              <a:buChar char="Ø"/>
            </a:pPr>
            <a:r>
              <a:rPr lang="fr-FR" sz="32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Settings and </a:t>
            </a:r>
            <a:r>
              <a:rPr lang="fr-FR" sz="3200" dirty="0" err="1" smtClean="0">
                <a:solidFill>
                  <a:schemeClr val="bg1"/>
                </a:solidFill>
                <a:latin typeface="American Typewriter"/>
                <a:cs typeface="American Typewriter"/>
              </a:rPr>
              <a:t>their</a:t>
            </a:r>
            <a:r>
              <a:rPr lang="fr-FR" sz="32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 </a:t>
            </a:r>
            <a:r>
              <a:rPr lang="fr-FR" sz="3200" dirty="0" err="1" smtClean="0">
                <a:solidFill>
                  <a:schemeClr val="bg1"/>
                </a:solidFill>
                <a:latin typeface="American Typewriter"/>
                <a:cs typeface="American Typewriter"/>
              </a:rPr>
              <a:t>effects</a:t>
            </a:r>
            <a:endParaRPr lang="fr-FR" sz="3200" dirty="0">
              <a:solidFill>
                <a:schemeClr val="bg1"/>
              </a:solidFill>
              <a:latin typeface="American Typewriter"/>
              <a:cs typeface="American Typewriter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5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8385" y="3156044"/>
            <a:ext cx="384810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1" name="Group 30"/>
          <p:cNvGrpSpPr/>
          <p:nvPr/>
        </p:nvGrpSpPr>
        <p:grpSpPr>
          <a:xfrm>
            <a:off x="316280" y="3215160"/>
            <a:ext cx="5900092" cy="2816905"/>
            <a:chOff x="316280" y="3215160"/>
            <a:chExt cx="5900092" cy="2816905"/>
          </a:xfrm>
        </p:grpSpPr>
        <p:sp>
          <p:nvSpPr>
            <p:cNvPr id="10" name="TextBox 9"/>
            <p:cNvSpPr txBox="1"/>
            <p:nvPr/>
          </p:nvSpPr>
          <p:spPr>
            <a:xfrm>
              <a:off x="316280" y="3215160"/>
              <a:ext cx="3834383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AutoNum type="arabicParenR"/>
              </a:pPr>
              <a:r>
                <a:rPr lang="fr-FR" sz="2400" dirty="0" err="1" smtClean="0">
                  <a:solidFill>
                    <a:schemeClr val="bg1"/>
                  </a:solidFill>
                </a:rPr>
                <a:t>Diaphragm</a:t>
              </a:r>
              <a:endParaRPr lang="fr-FR" sz="2400" dirty="0">
                <a:solidFill>
                  <a:schemeClr val="bg1"/>
                </a:solidFill>
              </a:endParaRPr>
            </a:p>
            <a:p>
              <a:r>
                <a:rPr lang="fr-FR" sz="2400" dirty="0" err="1" smtClean="0">
                  <a:solidFill>
                    <a:schemeClr val="bg1"/>
                  </a:solidFill>
                </a:rPr>
                <a:t>Depends</a:t>
              </a:r>
              <a:r>
                <a:rPr lang="fr-FR" sz="2400" dirty="0" smtClean="0">
                  <a:solidFill>
                    <a:schemeClr val="bg1"/>
                  </a:solidFill>
                </a:rPr>
                <a:t> on the </a:t>
              </a:r>
              <a:r>
                <a:rPr lang="fr-FR" sz="2400" dirty="0" err="1" smtClean="0">
                  <a:solidFill>
                    <a:schemeClr val="bg1"/>
                  </a:solidFill>
                </a:rPr>
                <a:t>lens</a:t>
              </a:r>
              <a:r>
                <a:rPr lang="fr-FR" sz="2400" dirty="0" smtClean="0">
                  <a:solidFill>
                    <a:schemeClr val="bg1"/>
                  </a:solidFill>
                </a:rPr>
                <a:t> or zoom</a:t>
              </a:r>
              <a:endParaRPr lang="fr-FR" sz="2400" dirty="0">
                <a:solidFill>
                  <a:schemeClr val="bg1"/>
                </a:solidFill>
              </a:endParaRPr>
            </a:p>
            <a:p>
              <a:pPr marL="457200" indent="-457200"/>
              <a:r>
                <a:rPr lang="fr-FR" dirty="0">
                  <a:solidFill>
                    <a:schemeClr val="bg1"/>
                  </a:solidFill>
                </a:rPr>
                <a:t>f/2.8 ; f/4 ; f/5.6 ; f/8 ; f/11 </a:t>
              </a:r>
              <a:r>
                <a:rPr lang="fr-FR" dirty="0" err="1">
                  <a:solidFill>
                    <a:schemeClr val="bg1"/>
                  </a:solidFill>
                </a:rPr>
                <a:t>etc</a:t>
              </a:r>
              <a:r>
                <a:rPr lang="fr-FR" dirty="0">
                  <a:solidFill>
                    <a:schemeClr val="bg1"/>
                  </a:solidFill>
                </a:rPr>
                <a:t>…</a:t>
              </a: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5095417" y="4874819"/>
              <a:ext cx="1120955" cy="1157246"/>
              <a:chOff x="5095417" y="4874819"/>
              <a:chExt cx="1120955" cy="1157246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 flipH="1" flipV="1">
                <a:off x="6196084" y="4874819"/>
                <a:ext cx="20288" cy="107560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/>
              <p:cNvSpPr txBox="1"/>
              <p:nvPr/>
            </p:nvSpPr>
            <p:spPr>
              <a:xfrm>
                <a:off x="5095417" y="5724288"/>
                <a:ext cx="105990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 err="1" smtClean="0">
                    <a:solidFill>
                      <a:schemeClr val="bg1"/>
                    </a:solidFill>
                    <a:latin typeface="American Typewriter"/>
                  </a:rPr>
                  <a:t>Diaphragm</a:t>
                </a:r>
                <a:endParaRPr lang="fr-FR" sz="1400" dirty="0">
                  <a:solidFill>
                    <a:schemeClr val="bg1"/>
                  </a:solidFill>
                  <a:latin typeface="American Typewriter"/>
                </a:endParaRPr>
              </a:p>
            </p:txBody>
          </p:sp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8458" y="1449392"/>
            <a:ext cx="2016251" cy="1510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  <p:pic>
        <p:nvPicPr>
          <p:cNvPr id="1028" name="Picture 4" descr="Comprendre la notion d'ouverture en photo et apprendre à la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68" y="4419694"/>
            <a:ext cx="3057608" cy="203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351420" y="1450735"/>
            <a:ext cx="3363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>
              <a:buFont typeface="Wingdings" charset="2"/>
              <a:buChar char="Ø"/>
            </a:pPr>
            <a:r>
              <a:rPr lang="fr-FR" sz="24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How </a:t>
            </a:r>
            <a:r>
              <a:rPr lang="fr-FR" sz="2400" dirty="0" err="1" smtClean="0">
                <a:solidFill>
                  <a:schemeClr val="bg1"/>
                </a:solidFill>
                <a:latin typeface="American Typewriter"/>
                <a:cs typeface="American Typewriter"/>
              </a:rPr>
              <a:t>does</a:t>
            </a:r>
            <a:r>
              <a:rPr lang="fr-FR" sz="24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American Typewriter"/>
                <a:cs typeface="American Typewriter"/>
              </a:rPr>
              <a:t>it</a:t>
            </a:r>
            <a:r>
              <a:rPr lang="fr-FR" sz="24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American Typewriter"/>
                <a:cs typeface="American Typewriter"/>
              </a:rPr>
              <a:t>work</a:t>
            </a:r>
            <a:r>
              <a:rPr lang="fr-FR" sz="24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 ?</a:t>
            </a:r>
            <a:endParaRPr lang="fr-FR" sz="2400" dirty="0">
              <a:solidFill>
                <a:schemeClr val="bg1"/>
              </a:solidFill>
              <a:latin typeface="American Typewriter"/>
              <a:cs typeface="American Typewriter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350610" y="2342634"/>
            <a:ext cx="2888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>
                <a:solidFill>
                  <a:schemeClr val="bg1"/>
                </a:solidFill>
                <a:latin typeface="American Typewriter"/>
              </a:rPr>
              <a:t>Three</a:t>
            </a:r>
            <a:r>
              <a:rPr lang="fr-FR" sz="2400" dirty="0" smtClean="0">
                <a:solidFill>
                  <a:schemeClr val="bg1"/>
                </a:solidFill>
                <a:latin typeface="American Typewriter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American Typewriter"/>
              </a:rPr>
              <a:t>mechanisms</a:t>
            </a:r>
            <a:r>
              <a:rPr lang="fr-FR" sz="2400" dirty="0" smtClean="0">
                <a:solidFill>
                  <a:schemeClr val="bg1"/>
                </a:solidFill>
                <a:latin typeface="American Typewriter"/>
              </a:rPr>
              <a:t>:</a:t>
            </a:r>
            <a:endParaRPr lang="fr-FR" sz="2400" dirty="0">
              <a:solidFill>
                <a:schemeClr val="bg1"/>
              </a:solidFill>
              <a:latin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148802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6240" y="2430770"/>
            <a:ext cx="48546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rgbClr val="FFFFFF"/>
                </a:solidFill>
              </a:rPr>
              <a:t>It </a:t>
            </a:r>
            <a:r>
              <a:rPr lang="fr-FR" dirty="0" err="1" smtClean="0">
                <a:solidFill>
                  <a:srgbClr val="FFFFFF"/>
                </a:solidFill>
              </a:rPr>
              <a:t>is</a:t>
            </a:r>
            <a:r>
              <a:rPr lang="fr-FR" dirty="0" smtClean="0">
                <a:solidFill>
                  <a:srgbClr val="FFFFFF"/>
                </a:solidFill>
              </a:rPr>
              <a:t> a </a:t>
            </a:r>
            <a:r>
              <a:rPr lang="fr-FR" dirty="0" err="1" smtClean="0">
                <a:solidFill>
                  <a:srgbClr val="FFFFFF"/>
                </a:solidFill>
              </a:rPr>
              <a:t>device</a:t>
            </a:r>
            <a:r>
              <a:rPr lang="fr-FR" dirty="0" smtClean="0">
                <a:solidFill>
                  <a:srgbClr val="FFFFFF"/>
                </a:solidFill>
              </a:rPr>
              <a:t> </a:t>
            </a:r>
            <a:r>
              <a:rPr lang="fr-FR" dirty="0" err="1" smtClean="0">
                <a:solidFill>
                  <a:srgbClr val="FFFFFF"/>
                </a:solidFill>
              </a:rPr>
              <a:t>thal</a:t>
            </a:r>
            <a:r>
              <a:rPr lang="fr-FR" dirty="0" smtClean="0">
                <a:solidFill>
                  <a:srgbClr val="FFFFFF"/>
                </a:solidFill>
              </a:rPr>
              <a:t> </a:t>
            </a:r>
            <a:r>
              <a:rPr lang="fr-FR" dirty="0" err="1" smtClean="0">
                <a:solidFill>
                  <a:srgbClr val="FFFFFF"/>
                </a:solidFill>
              </a:rPr>
              <a:t>allows</a:t>
            </a:r>
            <a:r>
              <a:rPr lang="fr-FR" dirty="0" smtClean="0">
                <a:solidFill>
                  <a:srgbClr val="FFFFFF"/>
                </a:solidFill>
              </a:rPr>
              <a:t> </a:t>
            </a:r>
            <a:r>
              <a:rPr lang="fr-FR" dirty="0" err="1" smtClean="0">
                <a:solidFill>
                  <a:srgbClr val="FFFFFF"/>
                </a:solidFill>
              </a:rPr>
              <a:t>you</a:t>
            </a:r>
            <a:r>
              <a:rPr lang="fr-FR" dirty="0" smtClean="0">
                <a:solidFill>
                  <a:srgbClr val="FFFFFF"/>
                </a:solidFill>
              </a:rPr>
              <a:t> to </a:t>
            </a:r>
            <a:r>
              <a:rPr lang="fr-FR" dirty="0" err="1" smtClean="0">
                <a:solidFill>
                  <a:srgbClr val="FFFFFF"/>
                </a:solidFill>
              </a:rPr>
              <a:t>adjust</a:t>
            </a:r>
            <a:r>
              <a:rPr lang="fr-FR" dirty="0" smtClean="0">
                <a:solidFill>
                  <a:srgbClr val="FFFFFF"/>
                </a:solidFill>
              </a:rPr>
              <a:t> the </a:t>
            </a:r>
            <a:r>
              <a:rPr lang="fr-FR" dirty="0" err="1" smtClean="0">
                <a:solidFill>
                  <a:srgbClr val="FFFFFF"/>
                </a:solidFill>
              </a:rPr>
              <a:t>amount</a:t>
            </a:r>
            <a:r>
              <a:rPr lang="fr-FR" dirty="0" smtClean="0">
                <a:solidFill>
                  <a:srgbClr val="FFFFFF"/>
                </a:solidFill>
              </a:rPr>
              <a:t> of light </a:t>
            </a:r>
            <a:r>
              <a:rPr lang="fr-FR" dirty="0" err="1" smtClean="0">
                <a:solidFill>
                  <a:srgbClr val="FFFFFF"/>
                </a:solidFill>
              </a:rPr>
              <a:t>that</a:t>
            </a:r>
            <a:r>
              <a:rPr lang="fr-FR" dirty="0" smtClean="0">
                <a:solidFill>
                  <a:srgbClr val="FFFFFF"/>
                </a:solidFill>
              </a:rPr>
              <a:t> </a:t>
            </a:r>
            <a:r>
              <a:rPr lang="fr-FR" dirty="0" err="1" smtClean="0">
                <a:solidFill>
                  <a:srgbClr val="FFFFFF"/>
                </a:solidFill>
              </a:rPr>
              <a:t>will</a:t>
            </a:r>
            <a:r>
              <a:rPr lang="fr-FR" dirty="0" smtClean="0">
                <a:solidFill>
                  <a:srgbClr val="FFFFFF"/>
                </a:solidFill>
              </a:rPr>
              <a:t> </a:t>
            </a:r>
            <a:r>
              <a:rPr lang="fr-FR" dirty="0" err="1" smtClean="0">
                <a:solidFill>
                  <a:srgbClr val="FFFFFF"/>
                </a:solidFill>
              </a:rPr>
              <a:t>pass</a:t>
            </a:r>
            <a:r>
              <a:rPr lang="fr-FR" dirty="0" smtClean="0">
                <a:solidFill>
                  <a:srgbClr val="FFFFFF"/>
                </a:solidFill>
              </a:rPr>
              <a:t> </a:t>
            </a:r>
            <a:r>
              <a:rPr lang="fr-FR" dirty="0" err="1" smtClean="0">
                <a:solidFill>
                  <a:srgbClr val="FFFFFF"/>
                </a:solidFill>
              </a:rPr>
              <a:t>through</a:t>
            </a:r>
            <a:r>
              <a:rPr lang="fr-FR" dirty="0" smtClean="0">
                <a:solidFill>
                  <a:srgbClr val="FFFFFF"/>
                </a:solidFill>
              </a:rPr>
              <a:t> the camera </a:t>
            </a:r>
            <a:r>
              <a:rPr lang="fr-FR" dirty="0" err="1" smtClean="0">
                <a:solidFill>
                  <a:srgbClr val="FFFFFF"/>
                </a:solidFill>
              </a:rPr>
              <a:t>lens</a:t>
            </a:r>
            <a:r>
              <a:rPr lang="fr-FR" dirty="0" smtClean="0">
                <a:solidFill>
                  <a:srgbClr val="FFFFFF"/>
                </a:solidFill>
              </a:rPr>
              <a:t> </a:t>
            </a:r>
            <a:r>
              <a:rPr lang="fr-FR" dirty="0" err="1" smtClean="0">
                <a:solidFill>
                  <a:srgbClr val="FFFFFF"/>
                </a:solidFill>
              </a:rPr>
              <a:t>when</a:t>
            </a:r>
            <a:r>
              <a:rPr lang="fr-FR" dirty="0" smtClean="0">
                <a:solidFill>
                  <a:srgbClr val="FFFFFF"/>
                </a:solidFill>
              </a:rPr>
              <a:t> the </a:t>
            </a:r>
            <a:r>
              <a:rPr lang="fr-FR" dirty="0" err="1" smtClean="0">
                <a:solidFill>
                  <a:srgbClr val="FFFFFF"/>
                </a:solidFill>
              </a:rPr>
              <a:t>shutter</a:t>
            </a:r>
            <a:r>
              <a:rPr lang="fr-FR" dirty="0" smtClean="0">
                <a:solidFill>
                  <a:srgbClr val="FFFFFF"/>
                </a:solidFill>
              </a:rPr>
              <a:t> </a:t>
            </a:r>
            <a:r>
              <a:rPr lang="fr-FR" dirty="0" err="1" smtClean="0">
                <a:solidFill>
                  <a:srgbClr val="FFFFFF"/>
                </a:solidFill>
              </a:rPr>
              <a:t>is</a:t>
            </a:r>
            <a:r>
              <a:rPr lang="fr-FR" dirty="0" smtClean="0">
                <a:solidFill>
                  <a:srgbClr val="FFFFFF"/>
                </a:solidFill>
              </a:rPr>
              <a:t> </a:t>
            </a:r>
            <a:r>
              <a:rPr lang="fr-FR" dirty="0" err="1" smtClean="0">
                <a:solidFill>
                  <a:srgbClr val="FFFFFF"/>
                </a:solidFill>
              </a:rPr>
              <a:t>released</a:t>
            </a:r>
            <a:r>
              <a:rPr lang="fr-FR" dirty="0" smtClean="0">
                <a:solidFill>
                  <a:srgbClr val="FFFFFF"/>
                </a:solidFill>
              </a:rPr>
              <a:t> . </a:t>
            </a:r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4722" y="235315"/>
            <a:ext cx="2427184" cy="1687299"/>
          </a:xfrm>
          <a:prstGeom prst="rect">
            <a:avLst/>
          </a:prstGeom>
        </p:spPr>
      </p:pic>
      <p:sp>
        <p:nvSpPr>
          <p:cNvPr id="9" name="ZoneTexte 25"/>
          <p:cNvSpPr txBox="1"/>
          <p:nvPr/>
        </p:nvSpPr>
        <p:spPr>
          <a:xfrm>
            <a:off x="603891" y="1663199"/>
            <a:ext cx="25763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/>
            <a:r>
              <a:rPr lang="fr-FR" sz="3200" b="1" u="sng" dirty="0" err="1" smtClean="0">
                <a:solidFill>
                  <a:schemeClr val="bg1"/>
                </a:solidFill>
                <a:latin typeface="American Typewriter"/>
                <a:cs typeface="American Typewriter"/>
              </a:rPr>
              <a:t>Diaphragm</a:t>
            </a:r>
            <a:r>
              <a:rPr lang="fr-FR" sz="3200" b="1" u="sng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 </a:t>
            </a:r>
            <a:r>
              <a:rPr lang="fr-FR" sz="3200" b="1" u="sng" dirty="0">
                <a:solidFill>
                  <a:schemeClr val="bg1"/>
                </a:solidFill>
                <a:latin typeface="American Typewriter"/>
                <a:cs typeface="American Typewriter"/>
              </a:rPr>
              <a:t>:</a:t>
            </a:r>
          </a:p>
        </p:txBody>
      </p:sp>
      <p:sp>
        <p:nvSpPr>
          <p:cNvPr id="10" name="Rectangle 9"/>
          <p:cNvSpPr/>
          <p:nvPr/>
        </p:nvSpPr>
        <p:spPr>
          <a:xfrm>
            <a:off x="741351" y="5518074"/>
            <a:ext cx="77939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>
                <a:solidFill>
                  <a:srgbClr val="FFFFFF"/>
                </a:solidFill>
              </a:rPr>
              <a:t>The aperture </a:t>
            </a:r>
            <a:r>
              <a:rPr lang="fr-FR" sz="2400" dirty="0" err="1" smtClean="0">
                <a:solidFill>
                  <a:srgbClr val="FFFFFF"/>
                </a:solidFill>
              </a:rPr>
              <a:t>is</a:t>
            </a:r>
            <a:r>
              <a:rPr lang="fr-FR" sz="2400" dirty="0" smtClean="0">
                <a:solidFill>
                  <a:srgbClr val="FFFFFF"/>
                </a:solidFill>
              </a:rPr>
              <a:t> </a:t>
            </a:r>
            <a:r>
              <a:rPr lang="fr-FR" sz="2400" dirty="0" err="1" smtClean="0">
                <a:solidFill>
                  <a:srgbClr val="FFFFFF"/>
                </a:solidFill>
              </a:rPr>
              <a:t>expressed</a:t>
            </a:r>
            <a:r>
              <a:rPr lang="fr-FR" sz="2400" dirty="0" smtClean="0">
                <a:solidFill>
                  <a:srgbClr val="FFFFFF"/>
                </a:solidFill>
              </a:rPr>
              <a:t> in f/x, </a:t>
            </a:r>
            <a:r>
              <a:rPr lang="fr-FR" sz="2400" dirty="0" err="1" smtClean="0">
                <a:solidFill>
                  <a:srgbClr val="FFFFFF"/>
                </a:solidFill>
              </a:rPr>
              <a:t>so</a:t>
            </a:r>
            <a:r>
              <a:rPr lang="fr-FR" sz="2400" dirty="0" smtClean="0">
                <a:solidFill>
                  <a:srgbClr val="FFFFFF"/>
                </a:solidFill>
              </a:rPr>
              <a:t> more </a:t>
            </a:r>
            <a:r>
              <a:rPr lang="fr-FR" sz="2400" dirty="0" err="1" smtClean="0">
                <a:solidFill>
                  <a:srgbClr val="FFFFFF"/>
                </a:solidFill>
              </a:rPr>
              <a:t>smaller</a:t>
            </a:r>
            <a:r>
              <a:rPr lang="fr-FR" sz="2400" dirty="0" smtClean="0">
                <a:solidFill>
                  <a:srgbClr val="FFFFFF"/>
                </a:solidFill>
              </a:rPr>
              <a:t> the </a:t>
            </a:r>
            <a:r>
              <a:rPr lang="fr-FR" sz="2400" dirty="0" err="1" smtClean="0">
                <a:solidFill>
                  <a:srgbClr val="FFFFFF"/>
                </a:solidFill>
              </a:rPr>
              <a:t>number</a:t>
            </a:r>
            <a:r>
              <a:rPr lang="fr-FR" sz="2400" dirty="0" smtClean="0">
                <a:solidFill>
                  <a:srgbClr val="FFFFFF"/>
                </a:solidFill>
              </a:rPr>
              <a:t> more </a:t>
            </a:r>
            <a:r>
              <a:rPr lang="fr-FR" sz="2400" dirty="0" err="1" smtClean="0">
                <a:solidFill>
                  <a:srgbClr val="FFFFFF"/>
                </a:solidFill>
              </a:rPr>
              <a:t>larger</a:t>
            </a:r>
            <a:r>
              <a:rPr lang="fr-FR" sz="2400" dirty="0" smtClean="0">
                <a:solidFill>
                  <a:srgbClr val="FFFFFF"/>
                </a:solidFill>
              </a:rPr>
              <a:t> </a:t>
            </a:r>
            <a:r>
              <a:rPr lang="fr-FR" sz="2400" dirty="0" err="1" smtClean="0">
                <a:solidFill>
                  <a:srgbClr val="FFFFFF"/>
                </a:solidFill>
              </a:rPr>
              <a:t>is</a:t>
            </a:r>
            <a:r>
              <a:rPr lang="fr-FR" sz="2400" dirty="0" smtClean="0">
                <a:solidFill>
                  <a:srgbClr val="FFFFFF"/>
                </a:solidFill>
              </a:rPr>
              <a:t> the aperture and more light </a:t>
            </a:r>
            <a:r>
              <a:rPr lang="fr-FR" sz="2400" dirty="0" err="1" smtClean="0">
                <a:solidFill>
                  <a:srgbClr val="FFFFFF"/>
                </a:solidFill>
              </a:rPr>
              <a:t>we</a:t>
            </a:r>
            <a:r>
              <a:rPr lang="fr-FR" sz="2400" dirty="0" smtClean="0">
                <a:solidFill>
                  <a:srgbClr val="FFFFFF"/>
                </a:solidFill>
              </a:rPr>
              <a:t> let </a:t>
            </a:r>
            <a:r>
              <a:rPr lang="fr-FR" sz="2400" dirty="0" err="1" smtClean="0">
                <a:solidFill>
                  <a:srgbClr val="FFFFFF"/>
                </a:solidFill>
              </a:rPr>
              <a:t>through</a:t>
            </a:r>
            <a:r>
              <a:rPr lang="fr-FR" sz="2400" dirty="0" smtClean="0">
                <a:solidFill>
                  <a:srgbClr val="FFFFFF"/>
                </a:solidFill>
              </a:rPr>
              <a:t>.</a:t>
            </a:r>
            <a:endParaRPr lang="fr-FR" sz="24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878" y="3605214"/>
            <a:ext cx="5105400" cy="15875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2577" y="1268297"/>
            <a:ext cx="2951126" cy="360531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20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8385" y="3156044"/>
            <a:ext cx="384810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58385" y="3156044"/>
            <a:ext cx="384810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2" name="Group 31"/>
          <p:cNvGrpSpPr/>
          <p:nvPr/>
        </p:nvGrpSpPr>
        <p:grpSpPr>
          <a:xfrm>
            <a:off x="316280" y="4320629"/>
            <a:ext cx="6794203" cy="2118509"/>
            <a:chOff x="316280" y="4320629"/>
            <a:chExt cx="6794203" cy="2118509"/>
          </a:xfrm>
        </p:grpSpPr>
        <p:sp>
          <p:nvSpPr>
            <p:cNvPr id="11" name="TextBox 10"/>
            <p:cNvSpPr txBox="1"/>
            <p:nvPr/>
          </p:nvSpPr>
          <p:spPr>
            <a:xfrm>
              <a:off x="316280" y="4320629"/>
              <a:ext cx="394210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solidFill>
                    <a:schemeClr val="bg1"/>
                  </a:solidFill>
                  <a:latin typeface="American Typewriter"/>
                </a:rPr>
                <a:t>2) </a:t>
              </a:r>
              <a:r>
                <a:rPr lang="fr-FR" sz="2400" dirty="0" err="1" smtClean="0">
                  <a:solidFill>
                    <a:schemeClr val="bg1"/>
                  </a:solidFill>
                </a:rPr>
                <a:t>Shutter</a:t>
              </a:r>
              <a:endParaRPr lang="fr-FR" sz="2400" dirty="0">
                <a:solidFill>
                  <a:schemeClr val="bg1"/>
                </a:solidFill>
              </a:endParaRPr>
            </a:p>
            <a:p>
              <a:r>
                <a:rPr lang="fr-FR" dirty="0">
                  <a:solidFill>
                    <a:schemeClr val="bg1"/>
                  </a:solidFill>
                  <a:latin typeface="American Typewriter"/>
                </a:rPr>
                <a:t>1/1000s 1/500s 1/250s 1/125s </a:t>
              </a:r>
              <a:r>
                <a:rPr lang="fr-FR" dirty="0" err="1">
                  <a:solidFill>
                    <a:schemeClr val="bg1"/>
                  </a:solidFill>
                  <a:latin typeface="American Typewriter"/>
                </a:rPr>
                <a:t>etc</a:t>
              </a:r>
              <a:r>
                <a:rPr lang="fr-FR" dirty="0">
                  <a:solidFill>
                    <a:schemeClr val="bg1"/>
                  </a:solidFill>
                  <a:latin typeface="American Typewriter"/>
                </a:rPr>
                <a:t> …</a:t>
              </a:r>
              <a:endParaRPr lang="fr-FR" sz="1600" dirty="0">
                <a:solidFill>
                  <a:schemeClr val="bg1"/>
                </a:solidFill>
                <a:latin typeface="American Typewriter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6277567" y="4888467"/>
              <a:ext cx="832916" cy="1550671"/>
              <a:chOff x="6277567" y="4888467"/>
              <a:chExt cx="832916" cy="1550671"/>
            </a:xfrm>
          </p:grpSpPr>
          <p:cxnSp>
            <p:nvCxnSpPr>
              <p:cNvPr id="17" name="Straight Arrow Connector 16"/>
              <p:cNvCxnSpPr/>
              <p:nvPr/>
            </p:nvCxnSpPr>
            <p:spPr>
              <a:xfrm flipV="1">
                <a:off x="7110483" y="4888467"/>
                <a:ext cx="0" cy="148243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/>
              <p:cNvSpPr txBox="1"/>
              <p:nvPr/>
            </p:nvSpPr>
            <p:spPr>
              <a:xfrm>
                <a:off x="6277567" y="6131361"/>
                <a:ext cx="76174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 err="1" smtClean="0">
                    <a:solidFill>
                      <a:schemeClr val="bg1"/>
                    </a:solidFill>
                    <a:latin typeface="American Typewriter"/>
                  </a:rPr>
                  <a:t>Shutter</a:t>
                </a:r>
                <a:endParaRPr lang="fr-FR" sz="1400" dirty="0">
                  <a:solidFill>
                    <a:schemeClr val="bg1"/>
                  </a:solidFill>
                  <a:latin typeface="American Typewriter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316280" y="3215160"/>
            <a:ext cx="5900092" cy="2816905"/>
            <a:chOff x="316280" y="3215160"/>
            <a:chExt cx="5900092" cy="2816905"/>
          </a:xfrm>
        </p:grpSpPr>
        <p:sp>
          <p:nvSpPr>
            <p:cNvPr id="10" name="TextBox 9"/>
            <p:cNvSpPr txBox="1"/>
            <p:nvPr/>
          </p:nvSpPr>
          <p:spPr>
            <a:xfrm>
              <a:off x="316280" y="3215160"/>
              <a:ext cx="333508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AutoNum type="arabicParenR"/>
              </a:pPr>
              <a:r>
                <a:rPr lang="fr-FR" sz="2400" dirty="0" err="1" smtClean="0">
                  <a:solidFill>
                    <a:schemeClr val="bg1"/>
                  </a:solidFill>
                </a:rPr>
                <a:t>Diaphragm</a:t>
              </a:r>
              <a:endParaRPr lang="fr-FR" sz="2400" dirty="0">
                <a:solidFill>
                  <a:schemeClr val="bg1"/>
                </a:solidFill>
              </a:endParaRPr>
            </a:p>
            <a:p>
              <a:pPr marL="457200" indent="-457200"/>
              <a:r>
                <a:rPr lang="fr-FR" dirty="0">
                  <a:solidFill>
                    <a:schemeClr val="bg1"/>
                  </a:solidFill>
                </a:rPr>
                <a:t>f/2.8 ; f/4 ; f/5.6 ; f/8 ; f/11 </a:t>
              </a:r>
              <a:r>
                <a:rPr lang="fr-FR" dirty="0" err="1">
                  <a:solidFill>
                    <a:schemeClr val="bg1"/>
                  </a:solidFill>
                </a:rPr>
                <a:t>etc</a:t>
              </a:r>
              <a:r>
                <a:rPr lang="fr-FR" dirty="0">
                  <a:solidFill>
                    <a:schemeClr val="bg1"/>
                  </a:solidFill>
                </a:rPr>
                <a:t>…</a:t>
              </a: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5095417" y="4874819"/>
              <a:ext cx="1120955" cy="1157246"/>
              <a:chOff x="5095417" y="4874819"/>
              <a:chExt cx="1120955" cy="1157246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 flipH="1" flipV="1">
                <a:off x="6196084" y="4874819"/>
                <a:ext cx="20288" cy="107560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/>
              <p:cNvSpPr txBox="1"/>
              <p:nvPr/>
            </p:nvSpPr>
            <p:spPr>
              <a:xfrm>
                <a:off x="5095417" y="5724288"/>
                <a:ext cx="105990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 err="1" smtClean="0">
                    <a:solidFill>
                      <a:schemeClr val="bg1"/>
                    </a:solidFill>
                    <a:latin typeface="American Typewriter"/>
                  </a:rPr>
                  <a:t>Diaphragm</a:t>
                </a:r>
                <a:endParaRPr lang="fr-FR" sz="1400" dirty="0">
                  <a:solidFill>
                    <a:schemeClr val="bg1"/>
                  </a:solidFill>
                  <a:latin typeface="American Typewriter"/>
                </a:endParaRPr>
              </a:p>
            </p:txBody>
          </p:sp>
        </p:grpSp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8458" y="1449392"/>
            <a:ext cx="2016251" cy="1510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4710" y="1107858"/>
            <a:ext cx="1851776" cy="1851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  <p:pic>
        <p:nvPicPr>
          <p:cNvPr id="21" name="Picture 2" descr="Vitesse d'obturation et mode S | Sony F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41" y="5153770"/>
            <a:ext cx="2891024" cy="136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oneTexte 22"/>
          <p:cNvSpPr txBox="1"/>
          <p:nvPr/>
        </p:nvSpPr>
        <p:spPr>
          <a:xfrm>
            <a:off x="351420" y="1450735"/>
            <a:ext cx="3363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>
              <a:buFont typeface="Wingdings" charset="2"/>
              <a:buChar char="Ø"/>
            </a:pPr>
            <a:r>
              <a:rPr lang="fr-FR" sz="24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How </a:t>
            </a:r>
            <a:r>
              <a:rPr lang="fr-FR" sz="2400" dirty="0" err="1" smtClean="0">
                <a:solidFill>
                  <a:schemeClr val="bg1"/>
                </a:solidFill>
                <a:latin typeface="American Typewriter"/>
                <a:cs typeface="American Typewriter"/>
              </a:rPr>
              <a:t>does</a:t>
            </a:r>
            <a:r>
              <a:rPr lang="fr-FR" sz="24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American Typewriter"/>
                <a:cs typeface="American Typewriter"/>
              </a:rPr>
              <a:t>it</a:t>
            </a:r>
            <a:r>
              <a:rPr lang="fr-FR" sz="24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American Typewriter"/>
                <a:cs typeface="American Typewriter"/>
              </a:rPr>
              <a:t>work</a:t>
            </a:r>
            <a:r>
              <a:rPr lang="fr-FR" sz="24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 ?</a:t>
            </a:r>
            <a:endParaRPr lang="fr-FR" sz="2400" dirty="0">
              <a:solidFill>
                <a:schemeClr val="bg1"/>
              </a:solidFill>
              <a:latin typeface="American Typewriter"/>
              <a:cs typeface="American Typewriter"/>
            </a:endParaRPr>
          </a:p>
        </p:txBody>
      </p:sp>
      <p:sp>
        <p:nvSpPr>
          <p:cNvPr id="24" name="TextBox 8"/>
          <p:cNvSpPr txBox="1"/>
          <p:nvPr/>
        </p:nvSpPr>
        <p:spPr>
          <a:xfrm>
            <a:off x="350610" y="2342634"/>
            <a:ext cx="2888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>
                <a:solidFill>
                  <a:schemeClr val="bg1"/>
                </a:solidFill>
                <a:latin typeface="American Typewriter"/>
              </a:rPr>
              <a:t>Three</a:t>
            </a:r>
            <a:r>
              <a:rPr lang="fr-FR" sz="2400" dirty="0" smtClean="0">
                <a:solidFill>
                  <a:schemeClr val="bg1"/>
                </a:solidFill>
                <a:latin typeface="American Typewriter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American Typewriter"/>
              </a:rPr>
              <a:t>mechanisms</a:t>
            </a:r>
            <a:r>
              <a:rPr lang="fr-FR" sz="2400" dirty="0" smtClean="0">
                <a:solidFill>
                  <a:schemeClr val="bg1"/>
                </a:solidFill>
                <a:latin typeface="American Typewriter"/>
              </a:rPr>
              <a:t>:</a:t>
            </a:r>
            <a:endParaRPr lang="fr-FR" sz="2400" dirty="0">
              <a:solidFill>
                <a:schemeClr val="bg1"/>
              </a:solidFill>
              <a:latin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180390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1784" y="2966013"/>
            <a:ext cx="43763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rgbClr val="FFFFFF"/>
                </a:solidFill>
              </a:rPr>
              <a:t>The </a:t>
            </a:r>
            <a:r>
              <a:rPr lang="fr-FR" dirty="0" err="1" smtClean="0">
                <a:solidFill>
                  <a:srgbClr val="FFFFFF"/>
                </a:solidFill>
              </a:rPr>
              <a:t>shutter</a:t>
            </a:r>
            <a:r>
              <a:rPr lang="fr-FR" dirty="0" smtClean="0">
                <a:solidFill>
                  <a:srgbClr val="FFFFFF"/>
                </a:solidFill>
              </a:rPr>
              <a:t> </a:t>
            </a:r>
            <a:r>
              <a:rPr lang="fr-FR" dirty="0" err="1" smtClean="0">
                <a:solidFill>
                  <a:srgbClr val="FFFFFF"/>
                </a:solidFill>
              </a:rPr>
              <a:t>is</a:t>
            </a:r>
            <a:r>
              <a:rPr lang="fr-FR" dirty="0" smtClean="0">
                <a:solidFill>
                  <a:srgbClr val="FFFFFF"/>
                </a:solidFill>
              </a:rPr>
              <a:t> the </a:t>
            </a:r>
            <a:r>
              <a:rPr lang="fr-FR" dirty="0" err="1" smtClean="0">
                <a:solidFill>
                  <a:srgbClr val="FFFFFF"/>
                </a:solidFill>
              </a:rPr>
              <a:t>mechanism</a:t>
            </a:r>
            <a:r>
              <a:rPr lang="fr-FR" dirty="0" smtClean="0">
                <a:solidFill>
                  <a:srgbClr val="FFFFFF"/>
                </a:solidFill>
              </a:rPr>
              <a:t> </a:t>
            </a:r>
            <a:r>
              <a:rPr lang="fr-FR" dirty="0" err="1" smtClean="0">
                <a:solidFill>
                  <a:srgbClr val="FFFFFF"/>
                </a:solidFill>
              </a:rPr>
              <a:t>regulating</a:t>
            </a:r>
            <a:r>
              <a:rPr lang="fr-FR" dirty="0" smtClean="0">
                <a:solidFill>
                  <a:srgbClr val="FFFFFF"/>
                </a:solidFill>
              </a:rPr>
              <a:t> the </a:t>
            </a:r>
            <a:r>
              <a:rPr lang="fr-FR" dirty="0" err="1" smtClean="0">
                <a:solidFill>
                  <a:srgbClr val="FFFFFF"/>
                </a:solidFill>
              </a:rPr>
              <a:t>exposure</a:t>
            </a:r>
            <a:r>
              <a:rPr lang="fr-FR" dirty="0" smtClean="0">
                <a:solidFill>
                  <a:srgbClr val="FFFFFF"/>
                </a:solidFill>
              </a:rPr>
              <a:t> time</a:t>
            </a:r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5313" y="181154"/>
            <a:ext cx="3048000" cy="2298700"/>
          </a:xfrm>
          <a:prstGeom prst="rect">
            <a:avLst/>
          </a:prstGeom>
        </p:spPr>
      </p:pic>
      <p:sp>
        <p:nvSpPr>
          <p:cNvPr id="10" name="ZoneTexte 25"/>
          <p:cNvSpPr txBox="1"/>
          <p:nvPr/>
        </p:nvSpPr>
        <p:spPr>
          <a:xfrm>
            <a:off x="1045991" y="1663199"/>
            <a:ext cx="31662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/>
            <a:r>
              <a:rPr lang="fr-FR" sz="3200" b="1" u="sng" dirty="0" err="1" smtClean="0">
                <a:solidFill>
                  <a:schemeClr val="bg1"/>
                </a:solidFill>
                <a:latin typeface="American Typewriter"/>
                <a:cs typeface="American Typewriter"/>
              </a:rPr>
              <a:t>Shutter</a:t>
            </a:r>
            <a:r>
              <a:rPr lang="fr-FR" sz="3200" b="1" u="sng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 speed :</a:t>
            </a:r>
            <a:endParaRPr lang="fr-FR" sz="3200" b="1" u="sng" dirty="0">
              <a:solidFill>
                <a:schemeClr val="bg1"/>
              </a:solidFill>
              <a:latin typeface="American Typewriter"/>
              <a:cs typeface="American Typewriter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1784" y="4369138"/>
            <a:ext cx="82798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rgbClr val="FFFFFF"/>
                </a:solidFill>
              </a:rPr>
              <a:t>The </a:t>
            </a:r>
            <a:r>
              <a:rPr lang="fr-FR" dirty="0" err="1" smtClean="0">
                <a:solidFill>
                  <a:srgbClr val="FFFFFF"/>
                </a:solidFill>
              </a:rPr>
              <a:t>exposure</a:t>
            </a:r>
            <a:r>
              <a:rPr lang="fr-FR" dirty="0" smtClean="0">
                <a:solidFill>
                  <a:srgbClr val="FFFFFF"/>
                </a:solidFill>
              </a:rPr>
              <a:t> time </a:t>
            </a:r>
            <a:r>
              <a:rPr lang="fr-FR" dirty="0" err="1" smtClean="0">
                <a:solidFill>
                  <a:srgbClr val="FFFFFF"/>
                </a:solidFill>
              </a:rPr>
              <a:t>is</a:t>
            </a:r>
            <a:r>
              <a:rPr lang="fr-FR" dirty="0" smtClean="0">
                <a:solidFill>
                  <a:srgbClr val="FFFFFF"/>
                </a:solidFill>
              </a:rPr>
              <a:t> the time </a:t>
            </a:r>
            <a:r>
              <a:rPr lang="fr-FR" dirty="0" err="1" smtClean="0">
                <a:solidFill>
                  <a:srgbClr val="FFFFFF"/>
                </a:solidFill>
              </a:rPr>
              <a:t>during</a:t>
            </a:r>
            <a:r>
              <a:rPr lang="fr-FR" dirty="0" smtClean="0">
                <a:solidFill>
                  <a:srgbClr val="FFFFFF"/>
                </a:solidFill>
              </a:rPr>
              <a:t> </a:t>
            </a:r>
            <a:r>
              <a:rPr lang="fr-FR" dirty="0" err="1" smtClean="0">
                <a:solidFill>
                  <a:srgbClr val="FFFFFF"/>
                </a:solidFill>
              </a:rPr>
              <a:t>which</a:t>
            </a:r>
            <a:r>
              <a:rPr lang="fr-FR" dirty="0" smtClean="0">
                <a:solidFill>
                  <a:srgbClr val="FFFFFF"/>
                </a:solidFill>
              </a:rPr>
              <a:t> the </a:t>
            </a:r>
            <a:r>
              <a:rPr lang="fr-FR" dirty="0" err="1" smtClean="0">
                <a:solidFill>
                  <a:srgbClr val="FFFFFF"/>
                </a:solidFill>
              </a:rPr>
              <a:t>shutter</a:t>
            </a:r>
            <a:r>
              <a:rPr lang="fr-FR" dirty="0" smtClean="0">
                <a:solidFill>
                  <a:srgbClr val="FFFFFF"/>
                </a:solidFill>
              </a:rPr>
              <a:t> curtain </a:t>
            </a:r>
            <a:r>
              <a:rPr lang="fr-FR" dirty="0" err="1" smtClean="0">
                <a:solidFill>
                  <a:srgbClr val="FFFFFF"/>
                </a:solidFill>
              </a:rPr>
              <a:t>will</a:t>
            </a:r>
            <a:r>
              <a:rPr lang="fr-FR" dirty="0" smtClean="0">
                <a:solidFill>
                  <a:srgbClr val="FFFFFF"/>
                </a:solidFill>
              </a:rPr>
              <a:t> let light (</a:t>
            </a:r>
            <a:r>
              <a:rPr lang="fr-FR" dirty="0" err="1" smtClean="0">
                <a:solidFill>
                  <a:srgbClr val="FFFFFF"/>
                </a:solidFill>
              </a:rPr>
              <a:t>from</a:t>
            </a:r>
            <a:r>
              <a:rPr lang="fr-FR" dirty="0" smtClean="0">
                <a:solidFill>
                  <a:srgbClr val="FFFFFF"/>
                </a:solidFill>
              </a:rPr>
              <a:t> the </a:t>
            </a:r>
            <a:r>
              <a:rPr lang="fr-FR" dirty="0" err="1" smtClean="0">
                <a:solidFill>
                  <a:srgbClr val="FFFFFF"/>
                </a:solidFill>
              </a:rPr>
              <a:t>lens</a:t>
            </a:r>
            <a:r>
              <a:rPr lang="fr-FR" dirty="0" smtClean="0">
                <a:solidFill>
                  <a:srgbClr val="FFFFFF"/>
                </a:solidFill>
              </a:rPr>
              <a:t>) </a:t>
            </a:r>
            <a:r>
              <a:rPr lang="fr-FR" dirty="0" err="1" smtClean="0">
                <a:solidFill>
                  <a:srgbClr val="FFFFFF"/>
                </a:solidFill>
              </a:rPr>
              <a:t>pass</a:t>
            </a:r>
            <a:r>
              <a:rPr lang="fr-FR" dirty="0" smtClean="0">
                <a:solidFill>
                  <a:srgbClr val="FFFFFF"/>
                </a:solidFill>
              </a:rPr>
              <a:t> onto the </a:t>
            </a:r>
            <a:r>
              <a:rPr lang="fr-FR" dirty="0" err="1" smtClean="0">
                <a:solidFill>
                  <a:srgbClr val="FFFFFF"/>
                </a:solidFill>
              </a:rPr>
              <a:t>sensor</a:t>
            </a:r>
            <a:r>
              <a:rPr lang="fr-FR" dirty="0" smtClean="0">
                <a:solidFill>
                  <a:srgbClr val="FFFFFF"/>
                </a:solidFill>
              </a:rPr>
              <a:t>.</a:t>
            </a:r>
          </a:p>
          <a:p>
            <a:pPr algn="ctr"/>
            <a:endParaRPr lang="fr-FR" dirty="0">
              <a:solidFill>
                <a:srgbClr val="FFFFFF"/>
              </a:solidFill>
            </a:endParaRPr>
          </a:p>
          <a:p>
            <a:pPr algn="ctr"/>
            <a:r>
              <a:rPr lang="fr-FR" dirty="0" err="1" smtClean="0">
                <a:solidFill>
                  <a:srgbClr val="FFFFFF"/>
                </a:solidFill>
              </a:rPr>
              <a:t>Exposure</a:t>
            </a:r>
            <a:r>
              <a:rPr lang="fr-FR" dirty="0" smtClean="0">
                <a:solidFill>
                  <a:srgbClr val="FFFFFF"/>
                </a:solidFill>
              </a:rPr>
              <a:t> time </a:t>
            </a:r>
            <a:r>
              <a:rPr lang="fr-FR" dirty="0" err="1" smtClean="0">
                <a:solidFill>
                  <a:srgbClr val="FFFFFF"/>
                </a:solidFill>
              </a:rPr>
              <a:t>is</a:t>
            </a:r>
            <a:r>
              <a:rPr lang="fr-FR" dirty="0" smtClean="0">
                <a:solidFill>
                  <a:srgbClr val="FFFFFF"/>
                </a:solidFill>
              </a:rPr>
              <a:t> </a:t>
            </a:r>
            <a:r>
              <a:rPr lang="fr-FR" dirty="0" err="1" smtClean="0">
                <a:solidFill>
                  <a:srgbClr val="FFFFFF"/>
                </a:solidFill>
              </a:rPr>
              <a:t>expressed</a:t>
            </a:r>
            <a:r>
              <a:rPr lang="fr-FR" dirty="0" smtClean="0">
                <a:solidFill>
                  <a:srgbClr val="FFFFFF"/>
                </a:solidFill>
              </a:rPr>
              <a:t> in seconds or 1/X seconds</a:t>
            </a:r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724" y="5507925"/>
            <a:ext cx="8017844" cy="1140038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E58DFB6F-50BF-9CB2-2DDE-8F1A8F2C8A84}"/>
              </a:ext>
            </a:extLst>
          </p:cNvPr>
          <p:cNvGrpSpPr/>
          <p:nvPr/>
        </p:nvGrpSpPr>
        <p:grpSpPr>
          <a:xfrm>
            <a:off x="5104313" y="2574498"/>
            <a:ext cx="3429000" cy="1769602"/>
            <a:chOff x="5104313" y="2574498"/>
            <a:chExt cx="3429000" cy="1769602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4313" y="2943925"/>
              <a:ext cx="3429000" cy="1400175"/>
            </a:xfrm>
            <a:prstGeom prst="rect">
              <a:avLst/>
            </a:prstGeom>
          </p:spPr>
        </p:pic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8A0B9CBD-99DE-8127-0564-3F442127C03D}"/>
                </a:ext>
              </a:extLst>
            </p:cNvPr>
            <p:cNvSpPr txBox="1"/>
            <p:nvPr/>
          </p:nvSpPr>
          <p:spPr>
            <a:xfrm>
              <a:off x="5332289" y="2574498"/>
              <a:ext cx="629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bg1"/>
                  </a:solidFill>
                </a:rPr>
                <a:t>Slow</a:t>
              </a:r>
              <a:endParaRPr lang="fr-FR" dirty="0">
                <a:solidFill>
                  <a:schemeClr val="bg1"/>
                </a:solidFill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C911435C-6BE6-DCAC-A8BC-D75023A67E6D}"/>
                </a:ext>
              </a:extLst>
            </p:cNvPr>
            <p:cNvSpPr txBox="1"/>
            <p:nvPr/>
          </p:nvSpPr>
          <p:spPr>
            <a:xfrm>
              <a:off x="6267703" y="2574498"/>
              <a:ext cx="9781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bg1"/>
                  </a:solidFill>
                </a:rPr>
                <a:t>Medium</a:t>
              </a:r>
              <a:endParaRPr lang="fr-FR" dirty="0">
                <a:solidFill>
                  <a:schemeClr val="bg1"/>
                </a:solidFill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D3253091-52F7-93B8-3B64-08623FAEF9A9}"/>
                </a:ext>
              </a:extLst>
            </p:cNvPr>
            <p:cNvSpPr txBox="1"/>
            <p:nvPr/>
          </p:nvSpPr>
          <p:spPr>
            <a:xfrm>
              <a:off x="7573988" y="2574498"/>
              <a:ext cx="5589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>
                  <a:solidFill>
                    <a:schemeClr val="bg1"/>
                  </a:solidFill>
                </a:rPr>
                <a:t>Fast</a:t>
              </a:r>
              <a:endParaRPr lang="fr-FR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734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8385" y="3156044"/>
            <a:ext cx="384810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58385" y="3156044"/>
            <a:ext cx="384810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58385" y="3156044"/>
            <a:ext cx="384810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" name="Group 32"/>
          <p:cNvGrpSpPr/>
          <p:nvPr/>
        </p:nvGrpSpPr>
        <p:grpSpPr>
          <a:xfrm>
            <a:off x="316280" y="4748475"/>
            <a:ext cx="7002882" cy="2013931"/>
            <a:chOff x="316280" y="4748475"/>
            <a:chExt cx="7002882" cy="2013931"/>
          </a:xfrm>
        </p:grpSpPr>
        <p:sp>
          <p:nvSpPr>
            <p:cNvPr id="12" name="TextBox 11"/>
            <p:cNvSpPr txBox="1"/>
            <p:nvPr/>
          </p:nvSpPr>
          <p:spPr>
            <a:xfrm>
              <a:off x="316280" y="5361375"/>
              <a:ext cx="373692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solidFill>
                    <a:schemeClr val="bg1"/>
                  </a:solidFill>
                  <a:latin typeface="American Typewriter"/>
                </a:rPr>
                <a:t>3) </a:t>
              </a:r>
              <a:r>
                <a:rPr lang="fr-FR" sz="2400" dirty="0" err="1" smtClean="0">
                  <a:solidFill>
                    <a:schemeClr val="bg1"/>
                  </a:solidFill>
                  <a:latin typeface="American Typewriter"/>
                </a:rPr>
                <a:t>Sensor</a:t>
              </a:r>
              <a:endParaRPr lang="fr-FR" sz="2400" dirty="0">
                <a:solidFill>
                  <a:schemeClr val="bg1"/>
                </a:solidFill>
                <a:latin typeface="American Typewriter"/>
              </a:endParaRPr>
            </a:p>
            <a:p>
              <a:r>
                <a:rPr lang="fr-FR" sz="2400" dirty="0" err="1" smtClean="0">
                  <a:solidFill>
                    <a:schemeClr val="bg1"/>
                  </a:solidFill>
                  <a:latin typeface="American Typewriter"/>
                </a:rPr>
                <a:t>Depends</a:t>
              </a:r>
              <a:r>
                <a:rPr lang="fr-FR" sz="2400" dirty="0" smtClean="0">
                  <a:solidFill>
                    <a:schemeClr val="bg1"/>
                  </a:solidFill>
                  <a:latin typeface="American Typewriter"/>
                </a:rPr>
                <a:t> on the camera</a:t>
              </a:r>
              <a:endParaRPr lang="fr-FR" sz="2400" dirty="0">
                <a:solidFill>
                  <a:schemeClr val="bg1"/>
                </a:solidFill>
                <a:latin typeface="American Typewriter"/>
              </a:endParaRPr>
            </a:p>
            <a:p>
              <a:r>
                <a:rPr lang="fr-FR" dirty="0">
                  <a:solidFill>
                    <a:schemeClr val="bg1"/>
                  </a:solidFill>
                  <a:latin typeface="American Typewriter"/>
                </a:rPr>
                <a:t>ISO  100-200-400-800-1600 </a:t>
              </a:r>
              <a:r>
                <a:rPr lang="fr-FR" dirty="0" err="1">
                  <a:solidFill>
                    <a:schemeClr val="bg1"/>
                  </a:solidFill>
                  <a:latin typeface="American Typewriter"/>
                </a:rPr>
                <a:t>etc</a:t>
              </a:r>
              <a:r>
                <a:rPr lang="fr-FR" dirty="0">
                  <a:solidFill>
                    <a:schemeClr val="bg1"/>
                  </a:solidFill>
                  <a:latin typeface="American Typewriter"/>
                </a:rPr>
                <a:t> …</a:t>
              </a: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6567033" y="4748475"/>
              <a:ext cx="752129" cy="2013931"/>
              <a:chOff x="6567033" y="4748475"/>
              <a:chExt cx="752129" cy="2013931"/>
            </a:xfrm>
          </p:grpSpPr>
          <p:cxnSp>
            <p:nvCxnSpPr>
              <p:cNvPr id="19" name="Straight Arrow Connector 18"/>
              <p:cNvCxnSpPr/>
              <p:nvPr/>
            </p:nvCxnSpPr>
            <p:spPr>
              <a:xfrm flipV="1">
                <a:off x="7301836" y="4748475"/>
                <a:ext cx="0" cy="193892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6567033" y="6454629"/>
                <a:ext cx="75212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 err="1" smtClean="0">
                    <a:solidFill>
                      <a:schemeClr val="bg1"/>
                    </a:solidFill>
                    <a:latin typeface="American Typewriter"/>
                  </a:rPr>
                  <a:t>Sensor</a:t>
                </a:r>
                <a:endParaRPr lang="fr-FR" sz="1400" dirty="0">
                  <a:solidFill>
                    <a:schemeClr val="bg1"/>
                  </a:solidFill>
                  <a:latin typeface="American Typewriter"/>
                </a:endParaRPr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316280" y="4320629"/>
            <a:ext cx="6794203" cy="2118509"/>
            <a:chOff x="316280" y="4320629"/>
            <a:chExt cx="6794203" cy="2118509"/>
          </a:xfrm>
        </p:grpSpPr>
        <p:sp>
          <p:nvSpPr>
            <p:cNvPr id="11" name="TextBox 10"/>
            <p:cNvSpPr txBox="1"/>
            <p:nvPr/>
          </p:nvSpPr>
          <p:spPr>
            <a:xfrm>
              <a:off x="316280" y="4320629"/>
              <a:ext cx="394210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solidFill>
                    <a:schemeClr val="bg1"/>
                  </a:solidFill>
                  <a:latin typeface="American Typewriter"/>
                </a:rPr>
                <a:t>2) </a:t>
              </a:r>
              <a:r>
                <a:rPr lang="fr-FR" sz="2400" dirty="0" err="1" smtClean="0">
                  <a:solidFill>
                    <a:schemeClr val="bg1"/>
                  </a:solidFill>
                </a:rPr>
                <a:t>Shutter</a:t>
              </a:r>
              <a:endParaRPr lang="fr-FR" sz="2400" dirty="0">
                <a:solidFill>
                  <a:schemeClr val="bg1"/>
                </a:solidFill>
              </a:endParaRPr>
            </a:p>
            <a:p>
              <a:r>
                <a:rPr lang="fr-FR" dirty="0">
                  <a:solidFill>
                    <a:schemeClr val="bg1"/>
                  </a:solidFill>
                  <a:latin typeface="American Typewriter"/>
                </a:rPr>
                <a:t>1/1000s 1/500s 1/250s 1/125s </a:t>
              </a:r>
              <a:r>
                <a:rPr lang="fr-FR" dirty="0" err="1">
                  <a:solidFill>
                    <a:schemeClr val="bg1"/>
                  </a:solidFill>
                  <a:latin typeface="American Typewriter"/>
                </a:rPr>
                <a:t>etc</a:t>
              </a:r>
              <a:r>
                <a:rPr lang="fr-FR" dirty="0">
                  <a:solidFill>
                    <a:schemeClr val="bg1"/>
                  </a:solidFill>
                  <a:latin typeface="American Typewriter"/>
                </a:rPr>
                <a:t> …</a:t>
              </a:r>
              <a:endParaRPr lang="fr-FR" sz="1600" dirty="0">
                <a:solidFill>
                  <a:schemeClr val="bg1"/>
                </a:solidFill>
                <a:latin typeface="American Typewriter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6342226" y="4888467"/>
              <a:ext cx="768257" cy="1550671"/>
              <a:chOff x="6342226" y="4888467"/>
              <a:chExt cx="768257" cy="1550671"/>
            </a:xfrm>
          </p:grpSpPr>
          <p:cxnSp>
            <p:nvCxnSpPr>
              <p:cNvPr id="17" name="Straight Arrow Connector 16"/>
              <p:cNvCxnSpPr/>
              <p:nvPr/>
            </p:nvCxnSpPr>
            <p:spPr>
              <a:xfrm flipV="1">
                <a:off x="7110483" y="4888467"/>
                <a:ext cx="0" cy="148243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/>
              <p:cNvSpPr txBox="1"/>
              <p:nvPr/>
            </p:nvSpPr>
            <p:spPr>
              <a:xfrm>
                <a:off x="6342226" y="6131361"/>
                <a:ext cx="76174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 err="1" smtClean="0">
                    <a:solidFill>
                      <a:schemeClr val="bg1"/>
                    </a:solidFill>
                    <a:latin typeface="American Typewriter"/>
                  </a:rPr>
                  <a:t>Shutter</a:t>
                </a:r>
                <a:endParaRPr lang="fr-FR" sz="1400" dirty="0">
                  <a:solidFill>
                    <a:schemeClr val="bg1"/>
                  </a:solidFill>
                  <a:latin typeface="American Typewriter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316280" y="3215160"/>
            <a:ext cx="5900092" cy="2816905"/>
            <a:chOff x="316280" y="3215160"/>
            <a:chExt cx="5900092" cy="2816905"/>
          </a:xfrm>
        </p:grpSpPr>
        <p:sp>
          <p:nvSpPr>
            <p:cNvPr id="10" name="TextBox 9"/>
            <p:cNvSpPr txBox="1"/>
            <p:nvPr/>
          </p:nvSpPr>
          <p:spPr>
            <a:xfrm>
              <a:off x="316280" y="3215160"/>
              <a:ext cx="333508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AutoNum type="arabicParenR"/>
              </a:pPr>
              <a:r>
                <a:rPr lang="fr-FR" sz="2400" dirty="0" err="1" smtClean="0">
                  <a:solidFill>
                    <a:schemeClr val="bg1"/>
                  </a:solidFill>
                </a:rPr>
                <a:t>Diaphragm</a:t>
              </a:r>
              <a:endParaRPr lang="fr-FR" sz="2400" dirty="0">
                <a:solidFill>
                  <a:schemeClr val="bg1"/>
                </a:solidFill>
              </a:endParaRPr>
            </a:p>
            <a:p>
              <a:pPr marL="457200" indent="-457200"/>
              <a:r>
                <a:rPr lang="fr-FR" dirty="0">
                  <a:solidFill>
                    <a:schemeClr val="bg1"/>
                  </a:solidFill>
                </a:rPr>
                <a:t>f/2.8 ; f/4 ; f/5.6 ; f/8 ; f/11 </a:t>
              </a:r>
              <a:r>
                <a:rPr lang="fr-FR" dirty="0" err="1">
                  <a:solidFill>
                    <a:schemeClr val="bg1"/>
                  </a:solidFill>
                </a:rPr>
                <a:t>etc</a:t>
              </a:r>
              <a:r>
                <a:rPr lang="fr-FR" dirty="0">
                  <a:solidFill>
                    <a:schemeClr val="bg1"/>
                  </a:solidFill>
                </a:rPr>
                <a:t>…</a:t>
              </a: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5095417" y="4874819"/>
              <a:ext cx="1120955" cy="1157246"/>
              <a:chOff x="5095417" y="4874819"/>
              <a:chExt cx="1120955" cy="1157246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 flipH="1" flipV="1">
                <a:off x="6196084" y="4874819"/>
                <a:ext cx="20288" cy="107560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/>
              <p:cNvSpPr txBox="1"/>
              <p:nvPr/>
            </p:nvSpPr>
            <p:spPr>
              <a:xfrm>
                <a:off x="5095417" y="5724288"/>
                <a:ext cx="105990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 err="1" smtClean="0">
                    <a:solidFill>
                      <a:schemeClr val="bg1"/>
                    </a:solidFill>
                    <a:latin typeface="American Typewriter"/>
                  </a:rPr>
                  <a:t>Diaphragm</a:t>
                </a:r>
                <a:endParaRPr lang="fr-FR" sz="1400" dirty="0">
                  <a:solidFill>
                    <a:schemeClr val="bg1"/>
                  </a:solidFill>
                  <a:latin typeface="American Typewriter"/>
                </a:endParaRPr>
              </a:p>
            </p:txBody>
          </p:sp>
        </p:grpSp>
      </p:grp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8458" y="1449392"/>
            <a:ext cx="2016251" cy="1510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4710" y="1107858"/>
            <a:ext cx="1851776" cy="1851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  <p:pic>
        <p:nvPicPr>
          <p:cNvPr id="26" name="Picture 2" descr="Le Capteur en photo : petit ou grand format, lequel choisir ? Conseil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050" y="5559987"/>
            <a:ext cx="1603225" cy="120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ZoneTexte 33"/>
          <p:cNvSpPr txBox="1"/>
          <p:nvPr/>
        </p:nvSpPr>
        <p:spPr>
          <a:xfrm>
            <a:off x="351420" y="1450735"/>
            <a:ext cx="3363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>
              <a:buFont typeface="Wingdings" charset="2"/>
              <a:buChar char="Ø"/>
            </a:pPr>
            <a:r>
              <a:rPr lang="fr-FR" sz="24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How </a:t>
            </a:r>
            <a:r>
              <a:rPr lang="fr-FR" sz="2400" dirty="0" err="1" smtClean="0">
                <a:solidFill>
                  <a:schemeClr val="bg1"/>
                </a:solidFill>
                <a:latin typeface="American Typewriter"/>
                <a:cs typeface="American Typewriter"/>
              </a:rPr>
              <a:t>does</a:t>
            </a:r>
            <a:r>
              <a:rPr lang="fr-FR" sz="24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American Typewriter"/>
                <a:cs typeface="American Typewriter"/>
              </a:rPr>
              <a:t>it</a:t>
            </a:r>
            <a:r>
              <a:rPr lang="fr-FR" sz="24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American Typewriter"/>
                <a:cs typeface="American Typewriter"/>
              </a:rPr>
              <a:t>work</a:t>
            </a:r>
            <a:r>
              <a:rPr lang="fr-FR" sz="24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 ?</a:t>
            </a:r>
            <a:endParaRPr lang="fr-FR" sz="2400" dirty="0">
              <a:solidFill>
                <a:schemeClr val="bg1"/>
              </a:solidFill>
              <a:latin typeface="American Typewriter"/>
              <a:cs typeface="American Typewriter"/>
            </a:endParaRPr>
          </a:p>
        </p:txBody>
      </p:sp>
      <p:sp>
        <p:nvSpPr>
          <p:cNvPr id="35" name="TextBox 8"/>
          <p:cNvSpPr txBox="1"/>
          <p:nvPr/>
        </p:nvSpPr>
        <p:spPr>
          <a:xfrm>
            <a:off x="350610" y="2342634"/>
            <a:ext cx="2888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>
                <a:solidFill>
                  <a:schemeClr val="bg1"/>
                </a:solidFill>
                <a:latin typeface="American Typewriter"/>
              </a:rPr>
              <a:t>Three</a:t>
            </a:r>
            <a:r>
              <a:rPr lang="fr-FR" sz="2400" dirty="0" smtClean="0">
                <a:solidFill>
                  <a:schemeClr val="bg1"/>
                </a:solidFill>
                <a:latin typeface="American Typewriter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American Typewriter"/>
              </a:rPr>
              <a:t>mechanisms</a:t>
            </a:r>
            <a:r>
              <a:rPr lang="fr-FR" sz="2400" dirty="0" smtClean="0">
                <a:solidFill>
                  <a:schemeClr val="bg1"/>
                </a:solidFill>
                <a:latin typeface="American Typewriter"/>
              </a:rPr>
              <a:t>:</a:t>
            </a:r>
            <a:endParaRPr lang="fr-FR" sz="2400" dirty="0">
              <a:solidFill>
                <a:schemeClr val="bg1"/>
              </a:solidFill>
              <a:latin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345238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023924">
            <a:off x="4745687" y="1918492"/>
            <a:ext cx="440055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71748" y="4455881"/>
            <a:ext cx="47457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FFFF"/>
                </a:solidFill>
              </a:rPr>
              <a:t>Replacing</a:t>
            </a:r>
            <a:r>
              <a:rPr lang="fr-FR" sz="2400" dirty="0" smtClean="0">
                <a:solidFill>
                  <a:srgbClr val="FFFFFF"/>
                </a:solidFill>
              </a:rPr>
              <a:t> film, </a:t>
            </a:r>
            <a:r>
              <a:rPr lang="fr-FR" sz="2400" dirty="0" err="1" smtClean="0">
                <a:solidFill>
                  <a:srgbClr val="FFFFFF"/>
                </a:solidFill>
              </a:rPr>
              <a:t>it</a:t>
            </a:r>
            <a:r>
              <a:rPr lang="fr-FR" sz="2400" dirty="0" smtClean="0">
                <a:solidFill>
                  <a:srgbClr val="FFFFFF"/>
                </a:solidFill>
              </a:rPr>
              <a:t> restores light in a digital image. It </a:t>
            </a:r>
            <a:r>
              <a:rPr lang="fr-FR" sz="2400" dirty="0" err="1" smtClean="0">
                <a:solidFill>
                  <a:srgbClr val="FFFFFF"/>
                </a:solidFill>
              </a:rPr>
              <a:t>is</a:t>
            </a:r>
            <a:r>
              <a:rPr lang="fr-FR" sz="2400" dirty="0" smtClean="0">
                <a:solidFill>
                  <a:srgbClr val="FFFFFF"/>
                </a:solidFill>
              </a:rPr>
              <a:t> made up of </a:t>
            </a:r>
            <a:r>
              <a:rPr lang="fr-FR" sz="2400" dirty="0" err="1" smtClean="0">
                <a:solidFill>
                  <a:srgbClr val="FFFFFF"/>
                </a:solidFill>
              </a:rPr>
              <a:t>photovoltaic</a:t>
            </a:r>
            <a:r>
              <a:rPr lang="fr-FR" sz="2400" dirty="0" smtClean="0">
                <a:solidFill>
                  <a:srgbClr val="FFFFFF"/>
                </a:solidFill>
              </a:rPr>
              <a:t> </a:t>
            </a:r>
            <a:r>
              <a:rPr lang="fr-FR" sz="2400" dirty="0" err="1" smtClean="0">
                <a:solidFill>
                  <a:srgbClr val="FFFFFF"/>
                </a:solidFill>
              </a:rPr>
              <a:t>cells</a:t>
            </a:r>
            <a:r>
              <a:rPr lang="fr-FR" sz="2400" dirty="0" smtClean="0">
                <a:solidFill>
                  <a:srgbClr val="FFFFFF"/>
                </a:solidFill>
              </a:rPr>
              <a:t> </a:t>
            </a:r>
            <a:r>
              <a:rPr lang="fr-FR" sz="2400" dirty="0" err="1" smtClean="0">
                <a:solidFill>
                  <a:srgbClr val="FFFFFF"/>
                </a:solidFill>
              </a:rPr>
              <a:t>which</a:t>
            </a:r>
            <a:r>
              <a:rPr lang="fr-FR" sz="2400" dirty="0" smtClean="0">
                <a:solidFill>
                  <a:srgbClr val="FFFFFF"/>
                </a:solidFill>
              </a:rPr>
              <a:t> mesure the </a:t>
            </a:r>
            <a:r>
              <a:rPr lang="fr-FR" sz="2400" dirty="0" err="1" smtClean="0">
                <a:solidFill>
                  <a:srgbClr val="FFFFFF"/>
                </a:solidFill>
              </a:rPr>
              <a:t>intensity</a:t>
            </a:r>
            <a:r>
              <a:rPr lang="fr-FR" sz="2400" dirty="0" smtClean="0">
                <a:solidFill>
                  <a:srgbClr val="FFFFFF"/>
                </a:solidFill>
              </a:rPr>
              <a:t> of light and </a:t>
            </a:r>
            <a:r>
              <a:rPr lang="fr-FR" sz="2400" dirty="0" err="1" smtClean="0">
                <a:solidFill>
                  <a:srgbClr val="FFFFFF"/>
                </a:solidFill>
              </a:rPr>
              <a:t>its</a:t>
            </a:r>
            <a:r>
              <a:rPr lang="fr-FR" sz="2400" dirty="0" smtClean="0">
                <a:solidFill>
                  <a:srgbClr val="FFFFFF"/>
                </a:solidFill>
              </a:rPr>
              <a:t> </a:t>
            </a:r>
            <a:r>
              <a:rPr lang="fr-FR" sz="2400" dirty="0" err="1" smtClean="0">
                <a:solidFill>
                  <a:srgbClr val="FFFFFF"/>
                </a:solidFill>
              </a:rPr>
              <a:t>color</a:t>
            </a:r>
            <a:r>
              <a:rPr lang="fr-FR" sz="2400" dirty="0" smtClean="0">
                <a:solidFill>
                  <a:srgbClr val="FFFFFF"/>
                </a:solidFill>
              </a:rPr>
              <a:t>.</a:t>
            </a:r>
            <a:endParaRPr lang="fr-FR" sz="2400" dirty="0">
              <a:solidFill>
                <a:srgbClr val="FFFFFF"/>
              </a:solidFill>
            </a:endParaRPr>
          </a:p>
        </p:txBody>
      </p:sp>
      <p:sp>
        <p:nvSpPr>
          <p:cNvPr id="7" name="ZoneTexte 25"/>
          <p:cNvSpPr txBox="1"/>
          <p:nvPr/>
        </p:nvSpPr>
        <p:spPr>
          <a:xfrm>
            <a:off x="656184" y="1676417"/>
            <a:ext cx="1824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/>
            <a:r>
              <a:rPr lang="fr-FR" sz="3200" b="1" u="sng" dirty="0" err="1" smtClean="0">
                <a:solidFill>
                  <a:schemeClr val="bg1"/>
                </a:solidFill>
                <a:latin typeface="American Typewriter"/>
                <a:cs typeface="American Typewriter"/>
              </a:rPr>
              <a:t>Sensor</a:t>
            </a:r>
            <a:r>
              <a:rPr lang="fr-FR" sz="3200" b="1" u="sng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 </a:t>
            </a:r>
            <a:r>
              <a:rPr lang="fr-FR" sz="3200" b="1" u="sng" dirty="0">
                <a:solidFill>
                  <a:schemeClr val="bg1"/>
                </a:solidFill>
                <a:latin typeface="American Typewriter"/>
                <a:cs typeface="American Typewriter"/>
              </a:rPr>
              <a:t>:</a:t>
            </a:r>
          </a:p>
        </p:txBody>
      </p:sp>
      <p:pic>
        <p:nvPicPr>
          <p:cNvPr id="14338" name="Picture 2" descr="http://t3.gstatic.com/images?q=tbn:ANd9GcSlc0rVThNfyepvz8PTfQD4sOGchGdUOoIw3oxO4j-UIYgu7aC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57323" y="821148"/>
            <a:ext cx="2228850" cy="1524001"/>
          </a:xfrm>
          <a:prstGeom prst="rect">
            <a:avLst/>
          </a:prstGeom>
          <a:noFill/>
        </p:spPr>
      </p:pic>
      <p:sp>
        <p:nvSpPr>
          <p:cNvPr id="25602" name="AutoShape 2" descr="http://t0.gstatic.com/images?q=tbn:ANd9GcRVdT0D2QiirreiPv_stL9ZuFAHtWWjCAplEyOgFCe43Xi-6jyHgw"/>
          <p:cNvSpPr>
            <a:spLocks noChangeAspect="1" noChangeArrowheads="1"/>
          </p:cNvSpPr>
          <p:nvPr/>
        </p:nvSpPr>
        <p:spPr bwMode="auto">
          <a:xfrm>
            <a:off x="63500" y="-136525"/>
            <a:ext cx="3276600" cy="1390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5604" name="Picture 4" descr="http://t0.gstatic.com/images?q=tbn:ANd9GcRVdT0D2QiirreiPv_stL9ZuFAHtWWjCAplEyOgFCe43Xi-6jyHg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3270" y="4527461"/>
            <a:ext cx="3699800" cy="1570265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274070" y="2724531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2000" dirty="0" smtClean="0">
                <a:solidFill>
                  <a:srgbClr val="FFFFFF"/>
                </a:solidFill>
              </a:rPr>
              <a:t>It </a:t>
            </a:r>
            <a:r>
              <a:rPr lang="fr-FR" sz="2000" dirty="0" err="1" smtClean="0">
                <a:solidFill>
                  <a:srgbClr val="FFFFFF"/>
                </a:solidFill>
              </a:rPr>
              <a:t>is</a:t>
            </a:r>
            <a:r>
              <a:rPr lang="fr-FR" sz="2000" dirty="0" smtClean="0">
                <a:solidFill>
                  <a:srgbClr val="FFFFFF"/>
                </a:solidFill>
              </a:rPr>
              <a:t> the </a:t>
            </a:r>
            <a:r>
              <a:rPr lang="fr-FR" sz="2000" dirty="0" err="1" smtClean="0">
                <a:solidFill>
                  <a:srgbClr val="FFFFFF"/>
                </a:solidFill>
              </a:rPr>
              <a:t>heart</a:t>
            </a:r>
            <a:r>
              <a:rPr lang="fr-FR" sz="2000" dirty="0" smtClean="0">
                <a:solidFill>
                  <a:srgbClr val="FFFFFF"/>
                </a:solidFill>
              </a:rPr>
              <a:t> of </a:t>
            </a:r>
            <a:r>
              <a:rPr lang="fr-FR" sz="2000" dirty="0" err="1" smtClean="0">
                <a:solidFill>
                  <a:srgbClr val="FFFFFF"/>
                </a:solidFill>
              </a:rPr>
              <a:t>your</a:t>
            </a:r>
            <a:r>
              <a:rPr lang="fr-FR" sz="2000" dirty="0" smtClean="0">
                <a:solidFill>
                  <a:srgbClr val="FFFFFF"/>
                </a:solidFill>
              </a:rPr>
              <a:t> digital </a:t>
            </a:r>
            <a:r>
              <a:rPr lang="fr-FR" sz="2000" dirty="0" err="1" smtClean="0">
                <a:solidFill>
                  <a:srgbClr val="FFFFFF"/>
                </a:solidFill>
              </a:rPr>
              <a:t>camera.It</a:t>
            </a:r>
            <a:r>
              <a:rPr lang="fr-FR" sz="2000" dirty="0" smtClean="0">
                <a:solidFill>
                  <a:srgbClr val="FFFFFF"/>
                </a:solidFill>
              </a:rPr>
              <a:t> </a:t>
            </a:r>
            <a:r>
              <a:rPr lang="fr-FR" sz="2000" dirty="0" err="1" smtClean="0">
                <a:solidFill>
                  <a:srgbClr val="FFFFFF"/>
                </a:solidFill>
              </a:rPr>
              <a:t>is</a:t>
            </a:r>
            <a:r>
              <a:rPr lang="fr-FR" sz="2000" dirty="0" smtClean="0">
                <a:solidFill>
                  <a:srgbClr val="FFFFFF"/>
                </a:solidFill>
              </a:rPr>
              <a:t> </a:t>
            </a:r>
            <a:r>
              <a:rPr lang="fr-FR" sz="2000" dirty="0" err="1" smtClean="0">
                <a:solidFill>
                  <a:srgbClr val="FFFFFF"/>
                </a:solidFill>
              </a:rPr>
              <a:t>thanks</a:t>
            </a:r>
            <a:r>
              <a:rPr lang="fr-FR" sz="2000" dirty="0" smtClean="0">
                <a:solidFill>
                  <a:srgbClr val="FFFFFF"/>
                </a:solidFill>
              </a:rPr>
              <a:t> to </a:t>
            </a:r>
            <a:r>
              <a:rPr lang="fr-FR" sz="2000" dirty="0" err="1" smtClean="0">
                <a:solidFill>
                  <a:srgbClr val="FFFFFF"/>
                </a:solidFill>
              </a:rPr>
              <a:t>this</a:t>
            </a:r>
            <a:r>
              <a:rPr lang="fr-FR" sz="2000" dirty="0" smtClean="0">
                <a:solidFill>
                  <a:srgbClr val="FFFFFF"/>
                </a:solidFill>
              </a:rPr>
              <a:t> support </a:t>
            </a:r>
            <a:r>
              <a:rPr lang="fr-FR" sz="2000" dirty="0" err="1" smtClean="0">
                <a:solidFill>
                  <a:srgbClr val="FFFFFF"/>
                </a:solidFill>
              </a:rPr>
              <a:t>that</a:t>
            </a:r>
            <a:r>
              <a:rPr lang="fr-FR" sz="2000" dirty="0" smtClean="0">
                <a:solidFill>
                  <a:srgbClr val="FFFFFF"/>
                </a:solidFill>
              </a:rPr>
              <a:t> </a:t>
            </a:r>
            <a:r>
              <a:rPr lang="fr-FR" sz="2000" dirty="0" err="1" smtClean="0">
                <a:solidFill>
                  <a:srgbClr val="FFFFFF"/>
                </a:solidFill>
              </a:rPr>
              <a:t>you</a:t>
            </a:r>
            <a:r>
              <a:rPr lang="fr-FR" sz="2000" dirty="0" smtClean="0">
                <a:solidFill>
                  <a:srgbClr val="FFFFFF"/>
                </a:solidFill>
              </a:rPr>
              <a:t> </a:t>
            </a:r>
            <a:r>
              <a:rPr lang="fr-FR" sz="2000" dirty="0" err="1" smtClean="0">
                <a:solidFill>
                  <a:srgbClr val="FFFFFF"/>
                </a:solidFill>
              </a:rPr>
              <a:t>can</a:t>
            </a:r>
            <a:r>
              <a:rPr lang="fr-FR" sz="2000" dirty="0" smtClean="0">
                <a:solidFill>
                  <a:srgbClr val="FFFFFF"/>
                </a:solidFill>
              </a:rPr>
              <a:t> </a:t>
            </a:r>
            <a:r>
              <a:rPr lang="fr-FR" sz="2000" dirty="0" err="1" smtClean="0">
                <a:solidFill>
                  <a:srgbClr val="FFFFFF"/>
                </a:solidFill>
              </a:rPr>
              <a:t>save</a:t>
            </a:r>
            <a:r>
              <a:rPr lang="fr-FR" sz="2000" dirty="0" smtClean="0">
                <a:solidFill>
                  <a:srgbClr val="FFFFFF"/>
                </a:solidFill>
              </a:rPr>
              <a:t> and </a:t>
            </a:r>
            <a:r>
              <a:rPr lang="fr-FR" sz="2000" dirty="0" err="1" smtClean="0">
                <a:solidFill>
                  <a:srgbClr val="FFFFFF"/>
                </a:solidFill>
              </a:rPr>
              <a:t>view</a:t>
            </a:r>
            <a:r>
              <a:rPr lang="fr-FR" sz="2000" dirty="0" smtClean="0">
                <a:solidFill>
                  <a:srgbClr val="FFFFFF"/>
                </a:solidFill>
              </a:rPr>
              <a:t> </a:t>
            </a:r>
            <a:r>
              <a:rPr lang="fr-FR" sz="2000" dirty="0" err="1" smtClean="0">
                <a:solidFill>
                  <a:srgbClr val="FFFFFF"/>
                </a:solidFill>
              </a:rPr>
              <a:t>your</a:t>
            </a:r>
            <a:r>
              <a:rPr lang="fr-FR" sz="2000" dirty="0" smtClean="0">
                <a:solidFill>
                  <a:srgbClr val="FFFFFF"/>
                </a:solidFill>
              </a:rPr>
              <a:t> photos on a computer media. </a:t>
            </a:r>
            <a:endParaRPr lang="fr-FR" sz="2000" dirty="0">
              <a:solidFill>
                <a:srgbClr val="FFFFFF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21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0007" y="5437704"/>
            <a:ext cx="44182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rgbClr val="FFFFFF"/>
                </a:solidFill>
                <a:cs typeface="American Typewriter"/>
              </a:rPr>
              <a:t>The </a:t>
            </a:r>
            <a:r>
              <a:rPr lang="fr-FR" dirty="0" err="1" smtClean="0">
                <a:solidFill>
                  <a:srgbClr val="FFFFFF"/>
                </a:solidFill>
                <a:cs typeface="American Typewriter"/>
              </a:rPr>
              <a:t>higher</a:t>
            </a:r>
            <a:r>
              <a:rPr lang="fr-FR" dirty="0" smtClean="0">
                <a:solidFill>
                  <a:srgbClr val="FFFFFF"/>
                </a:solidFill>
                <a:cs typeface="American Typewriter"/>
              </a:rPr>
              <a:t> the </a:t>
            </a:r>
            <a:r>
              <a:rPr lang="fr-FR" dirty="0" err="1" smtClean="0">
                <a:solidFill>
                  <a:srgbClr val="FFFFFF"/>
                </a:solidFill>
                <a:cs typeface="American Typewriter"/>
              </a:rPr>
              <a:t>sensitivity</a:t>
            </a:r>
            <a:r>
              <a:rPr lang="fr-FR" dirty="0" smtClean="0">
                <a:solidFill>
                  <a:srgbClr val="FFFFFF"/>
                </a:solidFill>
                <a:cs typeface="American Typewriter"/>
              </a:rPr>
              <a:t> value, the more sensitive the </a:t>
            </a:r>
            <a:r>
              <a:rPr lang="fr-FR" dirty="0" err="1" smtClean="0">
                <a:solidFill>
                  <a:srgbClr val="FFFFFF"/>
                </a:solidFill>
                <a:cs typeface="American Typewriter"/>
              </a:rPr>
              <a:t>sensor</a:t>
            </a:r>
            <a:r>
              <a:rPr lang="fr-FR" dirty="0" smtClean="0">
                <a:solidFill>
                  <a:srgbClr val="FFFFFF"/>
                </a:solidFill>
                <a:cs typeface="American Typewriter"/>
              </a:rPr>
              <a:t> </a:t>
            </a:r>
            <a:r>
              <a:rPr lang="fr-FR" dirty="0" err="1" smtClean="0">
                <a:solidFill>
                  <a:srgbClr val="FFFFFF"/>
                </a:solidFill>
                <a:cs typeface="American Typewriter"/>
              </a:rPr>
              <a:t>is</a:t>
            </a:r>
            <a:r>
              <a:rPr lang="fr-FR" dirty="0" smtClean="0">
                <a:solidFill>
                  <a:srgbClr val="FFFFFF"/>
                </a:solidFill>
                <a:cs typeface="American Typewriter"/>
              </a:rPr>
              <a:t> to light. So a </a:t>
            </a:r>
            <a:r>
              <a:rPr lang="fr-FR" dirty="0" err="1" smtClean="0">
                <a:solidFill>
                  <a:srgbClr val="FFFFFF"/>
                </a:solidFill>
                <a:cs typeface="American Typewriter"/>
              </a:rPr>
              <a:t>lower</a:t>
            </a:r>
            <a:r>
              <a:rPr lang="fr-FR" dirty="0" smtClean="0">
                <a:solidFill>
                  <a:srgbClr val="FFFFFF"/>
                </a:solidFill>
                <a:cs typeface="American Typewriter"/>
              </a:rPr>
              <a:t> </a:t>
            </a:r>
            <a:r>
              <a:rPr lang="fr-FR" dirty="0" err="1" smtClean="0">
                <a:solidFill>
                  <a:srgbClr val="FFFFFF"/>
                </a:solidFill>
                <a:cs typeface="American Typewriter"/>
              </a:rPr>
              <a:t>amount</a:t>
            </a:r>
            <a:r>
              <a:rPr lang="fr-FR" dirty="0" smtClean="0">
                <a:solidFill>
                  <a:srgbClr val="FFFFFF"/>
                </a:solidFill>
                <a:cs typeface="American Typewriter"/>
              </a:rPr>
              <a:t> of light </a:t>
            </a:r>
            <a:r>
              <a:rPr lang="fr-FR" dirty="0" err="1" smtClean="0">
                <a:solidFill>
                  <a:srgbClr val="FFFFFF"/>
                </a:solidFill>
                <a:cs typeface="American Typewriter"/>
              </a:rPr>
              <a:t>is</a:t>
            </a:r>
            <a:r>
              <a:rPr lang="fr-FR" dirty="0" smtClean="0">
                <a:solidFill>
                  <a:srgbClr val="FFFFFF"/>
                </a:solidFill>
                <a:cs typeface="American Typewriter"/>
              </a:rPr>
              <a:t> </a:t>
            </a:r>
            <a:r>
              <a:rPr lang="fr-FR" dirty="0" err="1" smtClean="0">
                <a:solidFill>
                  <a:srgbClr val="FFFFFF"/>
                </a:solidFill>
                <a:cs typeface="American Typewriter"/>
              </a:rPr>
              <a:t>needed</a:t>
            </a:r>
            <a:r>
              <a:rPr lang="fr-FR" dirty="0" smtClean="0">
                <a:solidFill>
                  <a:srgbClr val="FFFFFF"/>
                </a:solidFill>
                <a:cs typeface="American Typewriter"/>
              </a:rPr>
              <a:t> for a correct </a:t>
            </a:r>
            <a:r>
              <a:rPr lang="fr-FR" dirty="0" err="1" smtClean="0">
                <a:solidFill>
                  <a:srgbClr val="FFFFFF"/>
                </a:solidFill>
                <a:cs typeface="American Typewriter"/>
              </a:rPr>
              <a:t>exposure</a:t>
            </a:r>
            <a:r>
              <a:rPr lang="fr-FR" dirty="0" smtClean="0">
                <a:solidFill>
                  <a:srgbClr val="FFFFFF"/>
                </a:solidFill>
                <a:cs typeface="American Typewriter"/>
              </a:rPr>
              <a:t>. </a:t>
            </a:r>
            <a:endParaRPr lang="fr-FR" dirty="0">
              <a:solidFill>
                <a:srgbClr val="FFFFFF"/>
              </a:solidFill>
              <a:cs typeface="American Typewriter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16471" y="1526719"/>
            <a:ext cx="4207984" cy="4511150"/>
          </a:xfrm>
          <a:prstGeom prst="rect">
            <a:avLst/>
          </a:prstGeom>
        </p:spPr>
      </p:pic>
      <p:sp>
        <p:nvSpPr>
          <p:cNvPr id="7" name="ZoneTexte 25"/>
          <p:cNvSpPr txBox="1"/>
          <p:nvPr/>
        </p:nvSpPr>
        <p:spPr>
          <a:xfrm>
            <a:off x="320160" y="1663199"/>
            <a:ext cx="3143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/>
            <a:r>
              <a:rPr lang="fr-FR" sz="3200" b="1" u="sng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ISO </a:t>
            </a:r>
            <a:r>
              <a:rPr lang="fr-FR" sz="3200" b="1" u="sng" dirty="0" err="1" smtClean="0">
                <a:solidFill>
                  <a:schemeClr val="bg1"/>
                </a:solidFill>
                <a:latin typeface="American Typewriter"/>
                <a:cs typeface="American Typewriter"/>
              </a:rPr>
              <a:t>sensitivity</a:t>
            </a:r>
            <a:r>
              <a:rPr lang="fr-FR" sz="3200" b="1" u="sng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:</a:t>
            </a:r>
            <a:endParaRPr lang="fr-FR" sz="3200" b="1" u="sng" dirty="0">
              <a:solidFill>
                <a:schemeClr val="bg1"/>
              </a:solidFill>
              <a:latin typeface="American Typewriter"/>
              <a:cs typeface="American Typewriter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0007" y="240745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2400" dirty="0" smtClean="0">
                <a:solidFill>
                  <a:srgbClr val="FFFFFF"/>
                </a:solidFill>
                <a:cs typeface="American Typewriter"/>
              </a:rPr>
              <a:t>This </a:t>
            </a:r>
            <a:r>
              <a:rPr lang="fr-FR" sz="2400" dirty="0" err="1" smtClean="0">
                <a:solidFill>
                  <a:srgbClr val="FFFFFF"/>
                </a:solidFill>
                <a:cs typeface="American Typewriter"/>
              </a:rPr>
              <a:t>is</a:t>
            </a:r>
            <a:r>
              <a:rPr lang="fr-FR" sz="2400" dirty="0" smtClean="0">
                <a:solidFill>
                  <a:srgbClr val="FFFFFF"/>
                </a:solidFill>
                <a:cs typeface="American Typewriter"/>
              </a:rPr>
              <a:t> the unit of </a:t>
            </a:r>
            <a:r>
              <a:rPr lang="fr-FR" sz="2400" dirty="0" err="1" smtClean="0">
                <a:solidFill>
                  <a:srgbClr val="FFFFFF"/>
                </a:solidFill>
                <a:cs typeface="American Typewriter"/>
              </a:rPr>
              <a:t>measurement</a:t>
            </a:r>
            <a:r>
              <a:rPr lang="fr-FR" sz="2400" dirty="0" smtClean="0">
                <a:solidFill>
                  <a:srgbClr val="FFFFFF"/>
                </a:solidFill>
                <a:cs typeface="American Typewriter"/>
              </a:rPr>
              <a:t> for the </a:t>
            </a:r>
            <a:r>
              <a:rPr lang="fr-FR" sz="2400" dirty="0" err="1" smtClean="0">
                <a:solidFill>
                  <a:srgbClr val="FFFFFF"/>
                </a:solidFill>
                <a:cs typeface="American Typewriter"/>
              </a:rPr>
              <a:t>sensitivity</a:t>
            </a:r>
            <a:r>
              <a:rPr lang="fr-FR" sz="2400" dirty="0" smtClean="0">
                <a:solidFill>
                  <a:srgbClr val="FFFFFF"/>
                </a:solidFill>
                <a:cs typeface="American Typewriter"/>
              </a:rPr>
              <a:t> of the </a:t>
            </a:r>
            <a:r>
              <a:rPr lang="fr-FR" sz="2400" dirty="0" err="1" smtClean="0">
                <a:solidFill>
                  <a:srgbClr val="FFFFFF"/>
                </a:solidFill>
                <a:cs typeface="American Typewriter"/>
              </a:rPr>
              <a:t>sensor</a:t>
            </a:r>
            <a:r>
              <a:rPr lang="fr-FR" sz="2400" dirty="0" smtClean="0">
                <a:solidFill>
                  <a:srgbClr val="FFFFFF"/>
                </a:solidFill>
                <a:cs typeface="American Typewriter"/>
              </a:rPr>
              <a:t>. </a:t>
            </a:r>
            <a:endParaRPr lang="fr-FR" sz="2400" dirty="0">
              <a:solidFill>
                <a:srgbClr val="FFFFFF"/>
              </a:solidFill>
              <a:cs typeface="American Typewriter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846" y="3501187"/>
            <a:ext cx="3048000" cy="18161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1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03587" y="5815125"/>
            <a:ext cx="79576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err="1" smtClean="0">
                <a:solidFill>
                  <a:schemeClr val="bg1"/>
                </a:solidFill>
              </a:rPr>
              <a:t>Comparison</a:t>
            </a:r>
            <a:r>
              <a:rPr lang="fr-FR" sz="2400" dirty="0" smtClean="0">
                <a:solidFill>
                  <a:schemeClr val="bg1"/>
                </a:solidFill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</a:rPr>
              <a:t>between</a:t>
            </a:r>
            <a:r>
              <a:rPr lang="fr-FR" sz="2400" dirty="0" smtClean="0">
                <a:solidFill>
                  <a:schemeClr val="bg1"/>
                </a:solidFill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</a:rPr>
              <a:t>your</a:t>
            </a:r>
            <a:r>
              <a:rPr lang="fr-FR" sz="2400" dirty="0" smtClean="0">
                <a:solidFill>
                  <a:schemeClr val="bg1"/>
                </a:solidFill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</a:rPr>
              <a:t>sensor</a:t>
            </a:r>
            <a:r>
              <a:rPr lang="fr-FR" sz="2400" dirty="0" smtClean="0">
                <a:solidFill>
                  <a:schemeClr val="bg1"/>
                </a:solidFill>
              </a:rPr>
              <a:t> and … an </a:t>
            </a:r>
            <a:r>
              <a:rPr lang="fr-FR" sz="2400" dirty="0" err="1" smtClean="0">
                <a:solidFill>
                  <a:schemeClr val="bg1"/>
                </a:solidFill>
              </a:rPr>
              <a:t>ice</a:t>
            </a:r>
            <a:r>
              <a:rPr lang="fr-FR" sz="2400" dirty="0" smtClean="0">
                <a:solidFill>
                  <a:schemeClr val="bg1"/>
                </a:solidFill>
              </a:rPr>
              <a:t> cube </a:t>
            </a:r>
            <a:r>
              <a:rPr lang="fr-FR" sz="2400" dirty="0" err="1" smtClean="0">
                <a:solidFill>
                  <a:schemeClr val="bg1"/>
                </a:solidFill>
              </a:rPr>
              <a:t>tray</a:t>
            </a:r>
            <a:r>
              <a:rPr lang="fr-FR" sz="2400" dirty="0" smtClean="0">
                <a:solidFill>
                  <a:schemeClr val="bg1"/>
                </a:solidFill>
              </a:rPr>
              <a:t>  !!!! 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50178" name="AutoShape 2" descr="http://t0.gstatic.com/images?q=tbn:ANd9GcQc5I3GG2Oz55orjgD1A7LfwR6ps-wyzMz-rpg2kGiOpzu_B9pL"/>
          <p:cNvSpPr>
            <a:spLocks noChangeAspect="1" noChangeArrowheads="1"/>
          </p:cNvSpPr>
          <p:nvPr/>
        </p:nvSpPr>
        <p:spPr bwMode="auto">
          <a:xfrm>
            <a:off x="63500" y="-136525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0180" name="Picture 4" descr="http://t0.gstatic.com/images?q=tbn:ANd9GcQc5I3GG2Oz55orjgD1A7LfwR6ps-wyzMz-rpg2kGiOpzu_B9p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97577" y="3249542"/>
            <a:ext cx="1743015" cy="1743015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439151" y="2149101"/>
            <a:ext cx="72408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err="1" smtClean="0">
                <a:solidFill>
                  <a:schemeClr val="bg1"/>
                </a:solidFill>
              </a:rPr>
              <a:t>Modulate</a:t>
            </a:r>
            <a:r>
              <a:rPr lang="fr-FR" sz="2400" dirty="0" smtClean="0">
                <a:solidFill>
                  <a:schemeClr val="bg1"/>
                </a:solidFill>
              </a:rPr>
              <a:t> the light to </a:t>
            </a:r>
            <a:r>
              <a:rPr lang="fr-FR" sz="2400" dirty="0" err="1" smtClean="0">
                <a:solidFill>
                  <a:schemeClr val="bg1"/>
                </a:solidFill>
              </a:rPr>
              <a:t>get</a:t>
            </a:r>
            <a:r>
              <a:rPr lang="fr-FR" sz="2400" dirty="0" smtClean="0">
                <a:solidFill>
                  <a:schemeClr val="bg1"/>
                </a:solidFill>
              </a:rPr>
              <a:t> the best </a:t>
            </a:r>
            <a:r>
              <a:rPr lang="fr-FR" sz="2400" dirty="0" err="1" smtClean="0">
                <a:solidFill>
                  <a:schemeClr val="bg1"/>
                </a:solidFill>
              </a:rPr>
              <a:t>exposure</a:t>
            </a:r>
            <a:r>
              <a:rPr lang="fr-FR" sz="2400" dirty="0" smtClean="0">
                <a:solidFill>
                  <a:schemeClr val="bg1"/>
                </a:solidFill>
              </a:rPr>
              <a:t>.</a:t>
            </a:r>
            <a:r>
              <a:rPr lang="fr-FR" sz="2400" dirty="0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11" name="Notched Right Arrow 10"/>
          <p:cNvSpPr/>
          <p:nvPr/>
        </p:nvSpPr>
        <p:spPr>
          <a:xfrm>
            <a:off x="524750" y="2094509"/>
            <a:ext cx="900753" cy="549574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4" name="Group 13"/>
          <p:cNvGrpSpPr/>
          <p:nvPr/>
        </p:nvGrpSpPr>
        <p:grpSpPr>
          <a:xfrm>
            <a:off x="4987757" y="3904813"/>
            <a:ext cx="700523" cy="425354"/>
            <a:chOff x="4987757" y="4599296"/>
            <a:chExt cx="700523" cy="425354"/>
          </a:xfrm>
        </p:grpSpPr>
        <p:sp>
          <p:nvSpPr>
            <p:cNvPr id="12" name="Round Diagonal Corner Rectangle 11"/>
            <p:cNvSpPr/>
            <p:nvPr/>
          </p:nvSpPr>
          <p:spPr>
            <a:xfrm>
              <a:off x="4987757" y="4599296"/>
              <a:ext cx="700523" cy="136477"/>
            </a:xfrm>
            <a:prstGeom prst="round2Diag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ound Diagonal Corner Rectangle 12"/>
            <p:cNvSpPr/>
            <p:nvPr/>
          </p:nvSpPr>
          <p:spPr>
            <a:xfrm>
              <a:off x="4987757" y="4888173"/>
              <a:ext cx="700523" cy="136477"/>
            </a:xfrm>
            <a:prstGeom prst="round2Diag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07283" y="287750"/>
            <a:ext cx="907990" cy="1242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582" y="2923436"/>
            <a:ext cx="384810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3671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0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2" descr="http://t0.gstatic.com/images?q=tbn:ANd9GcQc5I3GG2Oz55orjgD1A7LfwR6ps-wyzMz-rpg2kGiOpzu_B9pL"/>
          <p:cNvSpPr>
            <a:spLocks noChangeAspect="1" noChangeArrowheads="1"/>
          </p:cNvSpPr>
          <p:nvPr/>
        </p:nvSpPr>
        <p:spPr bwMode="auto">
          <a:xfrm>
            <a:off x="63500" y="-136525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" name="Notched Right Arrow 10"/>
          <p:cNvSpPr/>
          <p:nvPr/>
        </p:nvSpPr>
        <p:spPr>
          <a:xfrm>
            <a:off x="660047" y="1407688"/>
            <a:ext cx="900753" cy="549574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07283" y="287750"/>
            <a:ext cx="907990" cy="1242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541" y="2913563"/>
            <a:ext cx="7128542" cy="379422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83541" y="2056179"/>
            <a:ext cx="71285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</a:rPr>
              <a:t>Volume </a:t>
            </a:r>
            <a:r>
              <a:rPr lang="fr-FR" sz="2400" dirty="0" smtClean="0">
                <a:solidFill>
                  <a:schemeClr val="bg1"/>
                </a:solidFill>
              </a:rPr>
              <a:t>of water </a:t>
            </a:r>
            <a:r>
              <a:rPr lang="fr-FR" sz="2400" dirty="0" smtClean="0">
                <a:solidFill>
                  <a:schemeClr val="bg1"/>
                </a:solidFill>
              </a:rPr>
              <a:t>:</a:t>
            </a:r>
          </a:p>
          <a:p>
            <a:r>
              <a:rPr lang="fr-FR" sz="2400" dirty="0" smtClean="0">
                <a:solidFill>
                  <a:schemeClr val="bg1"/>
                </a:solidFill>
              </a:rPr>
              <a:t>      </a:t>
            </a:r>
            <a:r>
              <a:rPr lang="fr-FR" sz="2400" dirty="0" smtClean="0">
                <a:solidFill>
                  <a:schemeClr val="bg1"/>
                </a:solidFill>
              </a:rPr>
              <a:t>Not </a:t>
            </a:r>
            <a:r>
              <a:rPr lang="fr-FR" sz="2400" dirty="0" err="1" smtClean="0">
                <a:solidFill>
                  <a:schemeClr val="bg1"/>
                </a:solidFill>
              </a:rPr>
              <a:t>enough</a:t>
            </a:r>
            <a:r>
              <a:rPr lang="fr-FR" sz="2400" dirty="0" smtClean="0">
                <a:solidFill>
                  <a:schemeClr val="bg1"/>
                </a:solidFill>
              </a:rPr>
              <a:t>		    </a:t>
            </a:r>
            <a:r>
              <a:rPr lang="fr-FR" sz="2400" dirty="0" err="1" smtClean="0">
                <a:solidFill>
                  <a:schemeClr val="bg1"/>
                </a:solidFill>
              </a:rPr>
              <a:t>Perfect</a:t>
            </a:r>
            <a:r>
              <a:rPr lang="fr-FR" sz="2400" dirty="0" smtClean="0">
                <a:solidFill>
                  <a:schemeClr val="bg1"/>
                </a:solidFill>
              </a:rPr>
              <a:t>			    </a:t>
            </a:r>
            <a:r>
              <a:rPr lang="fr-FR" sz="2400" dirty="0" err="1" smtClean="0">
                <a:solidFill>
                  <a:schemeClr val="bg1"/>
                </a:solidFill>
              </a:rPr>
              <a:t>too</a:t>
            </a:r>
            <a:r>
              <a:rPr lang="fr-FR" sz="2400" dirty="0" smtClean="0">
                <a:solidFill>
                  <a:schemeClr val="bg1"/>
                </a:solidFill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</a:rPr>
              <a:t>much</a:t>
            </a:r>
            <a:endParaRPr lang="fr-FR" sz="2400" dirty="0">
              <a:solidFill>
                <a:schemeClr val="bg1"/>
              </a:solidFill>
            </a:endParaRPr>
          </a:p>
        </p:txBody>
      </p:sp>
      <p:pic>
        <p:nvPicPr>
          <p:cNvPr id="19" name="Picture 4" descr="http://t0.gstatic.com/images?q=tbn:ANd9GcQc5I3GG2Oz55orjgD1A7LfwR6ps-wyzMz-rpg2kGiOpzu_B9p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84925" y="1916647"/>
            <a:ext cx="879899" cy="879899"/>
          </a:xfrm>
          <a:prstGeom prst="rect">
            <a:avLst/>
          </a:prstGeom>
          <a:noFill/>
        </p:spPr>
      </p:pic>
      <p:pic>
        <p:nvPicPr>
          <p:cNvPr id="20" name="Picture 4" descr="http://t0.gstatic.com/images?q=tbn:ANd9GcQc5I3GG2Oz55orjgD1A7LfwR6ps-wyzMz-rpg2kGiOpzu_B9p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0800" y="1916648"/>
            <a:ext cx="879899" cy="879899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574448" y="1439426"/>
            <a:ext cx="72408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err="1" smtClean="0">
                <a:solidFill>
                  <a:schemeClr val="bg1"/>
                </a:solidFill>
              </a:rPr>
              <a:t>Modulate</a:t>
            </a:r>
            <a:r>
              <a:rPr lang="fr-FR" sz="2400" dirty="0" smtClean="0">
                <a:solidFill>
                  <a:schemeClr val="bg1"/>
                </a:solidFill>
              </a:rPr>
              <a:t> the light to </a:t>
            </a:r>
            <a:r>
              <a:rPr lang="fr-FR" sz="2400" dirty="0" err="1" smtClean="0">
                <a:solidFill>
                  <a:schemeClr val="bg1"/>
                </a:solidFill>
              </a:rPr>
              <a:t>get</a:t>
            </a:r>
            <a:r>
              <a:rPr lang="fr-FR" sz="2400" dirty="0" smtClean="0">
                <a:solidFill>
                  <a:schemeClr val="bg1"/>
                </a:solidFill>
              </a:rPr>
              <a:t> the best </a:t>
            </a:r>
            <a:r>
              <a:rPr lang="fr-FR" sz="2400" dirty="0" err="1" smtClean="0">
                <a:solidFill>
                  <a:schemeClr val="bg1"/>
                </a:solidFill>
              </a:rPr>
              <a:t>exposure</a:t>
            </a:r>
            <a:r>
              <a:rPr lang="fr-FR" sz="2400" dirty="0" smtClean="0">
                <a:solidFill>
                  <a:schemeClr val="bg1"/>
                </a:solidFill>
              </a:rPr>
              <a:t>.</a:t>
            </a:r>
            <a:r>
              <a:rPr lang="fr-FR" sz="2400" dirty="0">
                <a:solidFill>
                  <a:schemeClr val="bg1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65064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7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3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9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2" descr="http://t0.gstatic.com/images?q=tbn:ANd9GcQc5I3GG2Oz55orjgD1A7LfwR6ps-wyzMz-rpg2kGiOpzu_B9pL"/>
          <p:cNvSpPr>
            <a:spLocks noChangeAspect="1" noChangeArrowheads="1"/>
          </p:cNvSpPr>
          <p:nvPr/>
        </p:nvSpPr>
        <p:spPr bwMode="auto">
          <a:xfrm>
            <a:off x="63500" y="-136525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50" name="Picture 2" descr="http://i18.servimg.com/u/f18/11/28/70/24/diaphr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610" y="2424457"/>
            <a:ext cx="2494095" cy="212369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73782" y="2006600"/>
            <a:ext cx="24940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err="1" smtClean="0">
                <a:solidFill>
                  <a:schemeClr val="bg1"/>
                </a:solidFill>
              </a:rPr>
              <a:t>Diaphragm</a:t>
            </a:r>
            <a:r>
              <a:rPr lang="fr-FR" sz="2400" dirty="0" smtClean="0">
                <a:solidFill>
                  <a:schemeClr val="bg1"/>
                </a:solidFill>
              </a:rPr>
              <a:t> </a:t>
            </a:r>
            <a:r>
              <a:rPr lang="fr-FR" sz="2400" dirty="0">
                <a:solidFill>
                  <a:schemeClr val="bg1"/>
                </a:solidFill>
              </a:rPr>
              <a:t>:	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136666" y="2006600"/>
            <a:ext cx="26786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</a:rPr>
              <a:t>ISO :	</a:t>
            </a:r>
          </a:p>
        </p:txBody>
      </p:sp>
      <p:pic>
        <p:nvPicPr>
          <p:cNvPr id="12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96540" y="2424457"/>
            <a:ext cx="1980970" cy="2123690"/>
          </a:xfrm>
          <a:prstGeom prst="rect">
            <a:avLst/>
          </a:prstGeom>
        </p:spPr>
      </p:pic>
      <p:pic>
        <p:nvPicPr>
          <p:cNvPr id="2056" name="Picture 8" descr="584560204peutonboireleaudurobine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610" y="4697090"/>
            <a:ext cx="2517267" cy="1887950"/>
          </a:xfrm>
          <a:prstGeom prst="rect">
            <a:avLst/>
          </a:prstGeom>
          <a:noFill/>
        </p:spPr>
      </p:pic>
      <p:pic>
        <p:nvPicPr>
          <p:cNvPr id="2058" name="Picture 10" descr="http://t3.gstatic.com/images?q=tbn:ANd9GcSFTg9lBmdhir6Wg2VrWkdpKHJ5p_qXFwcjma-FnCsmHfo2OWPAb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26155" y="4697090"/>
            <a:ext cx="2837082" cy="1887950"/>
          </a:xfrm>
          <a:prstGeom prst="rect">
            <a:avLst/>
          </a:prstGeom>
          <a:noFill/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07283" y="287750"/>
            <a:ext cx="907990" cy="1242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3249892" y="2006600"/>
            <a:ext cx="25819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</a:rPr>
              <a:t>Speed </a:t>
            </a:r>
            <a:r>
              <a:rPr lang="fr-FR" sz="2400" dirty="0">
                <a:solidFill>
                  <a:schemeClr val="bg1"/>
                </a:solidFill>
              </a:rPr>
              <a:t>:	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666" y="4697090"/>
            <a:ext cx="2870931" cy="188795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  <p:grpSp>
        <p:nvGrpSpPr>
          <p:cNvPr id="9" name="Groupe 8"/>
          <p:cNvGrpSpPr/>
          <p:nvPr/>
        </p:nvGrpSpPr>
        <p:grpSpPr>
          <a:xfrm>
            <a:off x="3126155" y="2468265"/>
            <a:ext cx="2770800" cy="2079882"/>
            <a:chOff x="3126155" y="2468265"/>
            <a:chExt cx="2770800" cy="2079882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26155" y="2468265"/>
              <a:ext cx="2770800" cy="1309408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10"/>
            <a:srcRect t="9975" b="7160"/>
            <a:stretch/>
          </p:blipFill>
          <p:spPr>
            <a:xfrm>
              <a:off x="3933416" y="3541383"/>
              <a:ext cx="1214936" cy="10067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671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856937" y="2020765"/>
            <a:ext cx="52245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>
              <a:buFont typeface="Wingdings" charset="2"/>
              <a:buChar char="Ø"/>
            </a:pPr>
            <a:r>
              <a:rPr lang="fr-FR" sz="32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The </a:t>
            </a:r>
            <a:r>
              <a:rPr lang="fr-FR" sz="3200" dirty="0" err="1" smtClean="0">
                <a:solidFill>
                  <a:schemeClr val="bg1"/>
                </a:solidFill>
                <a:latin typeface="American Typewriter"/>
                <a:cs typeface="American Typewriter"/>
              </a:rPr>
              <a:t>rules</a:t>
            </a:r>
            <a:r>
              <a:rPr lang="fr-FR" sz="32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 of composition</a:t>
            </a:r>
            <a:endParaRPr lang="fr-FR" sz="3200" dirty="0">
              <a:solidFill>
                <a:schemeClr val="bg1"/>
              </a:solidFill>
              <a:latin typeface="American Typewriter"/>
              <a:cs typeface="American Typewriter"/>
            </a:endParaRPr>
          </a:p>
        </p:txBody>
      </p:sp>
      <p:pic>
        <p:nvPicPr>
          <p:cNvPr id="32773" name="Picture 5" descr="C:\Users\oslo\Desktop\569103PERROQUETS_By_Butterfl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9186" y="2897929"/>
            <a:ext cx="5486379" cy="3658300"/>
          </a:xfrm>
          <a:prstGeom prst="rect">
            <a:avLst/>
          </a:prstGeom>
          <a:noFill/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5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573291" y="642649"/>
            <a:ext cx="5491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>
              <a:buFont typeface="Wingdings" charset="2"/>
              <a:buChar char="Ø"/>
            </a:pPr>
            <a:r>
              <a:rPr lang="fr-FR" sz="32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Settings and </a:t>
            </a:r>
            <a:r>
              <a:rPr lang="fr-FR" sz="3200" dirty="0" err="1" smtClean="0">
                <a:solidFill>
                  <a:schemeClr val="bg1"/>
                </a:solidFill>
                <a:latin typeface="American Typewriter"/>
                <a:cs typeface="American Typewriter"/>
              </a:rPr>
              <a:t>their</a:t>
            </a:r>
            <a:r>
              <a:rPr lang="fr-FR" sz="32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 </a:t>
            </a:r>
            <a:r>
              <a:rPr lang="fr-FR" sz="3200" dirty="0" err="1" smtClean="0">
                <a:solidFill>
                  <a:schemeClr val="bg1"/>
                </a:solidFill>
                <a:latin typeface="American Typewriter"/>
                <a:cs typeface="American Typewriter"/>
              </a:rPr>
              <a:t>effects</a:t>
            </a:r>
            <a:r>
              <a:rPr lang="fr-FR" sz="32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 :</a:t>
            </a:r>
            <a:endParaRPr lang="fr-FR" sz="3200" dirty="0">
              <a:solidFill>
                <a:schemeClr val="bg1"/>
              </a:solidFill>
              <a:latin typeface="American Typewriter"/>
              <a:cs typeface="American Typewriter"/>
            </a:endParaRPr>
          </a:p>
        </p:txBody>
      </p:sp>
      <p:sp>
        <p:nvSpPr>
          <p:cNvPr id="50178" name="AutoShape 2" descr="http://t0.gstatic.com/images?q=tbn:ANd9GcQc5I3GG2Oz55orjgD1A7LfwR6ps-wyzMz-rpg2kGiOpzu_B9pL"/>
          <p:cNvSpPr>
            <a:spLocks noChangeAspect="1" noChangeArrowheads="1"/>
          </p:cNvSpPr>
          <p:nvPr/>
        </p:nvSpPr>
        <p:spPr bwMode="auto">
          <a:xfrm>
            <a:off x="63500" y="-136525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350610" y="2265528"/>
            <a:ext cx="59134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 err="1" smtClean="0">
                <a:solidFill>
                  <a:schemeClr val="bg1"/>
                </a:solidFill>
              </a:rPr>
              <a:t>Changing</a:t>
            </a:r>
            <a:r>
              <a:rPr lang="fr-FR" sz="2800" dirty="0" smtClean="0">
                <a:solidFill>
                  <a:schemeClr val="bg1"/>
                </a:solidFill>
              </a:rPr>
              <a:t> one of </a:t>
            </a:r>
            <a:r>
              <a:rPr lang="fr-FR" sz="2800" dirty="0" err="1" smtClean="0">
                <a:solidFill>
                  <a:schemeClr val="bg1"/>
                </a:solidFill>
              </a:rPr>
              <a:t>these</a:t>
            </a:r>
            <a:r>
              <a:rPr lang="fr-FR" sz="2800" dirty="0" smtClean="0">
                <a:solidFill>
                  <a:schemeClr val="bg1"/>
                </a:solidFill>
              </a:rPr>
              <a:t> settings </a:t>
            </a:r>
            <a:r>
              <a:rPr lang="fr-FR" sz="2800" dirty="0" err="1" smtClean="0">
                <a:solidFill>
                  <a:schemeClr val="bg1"/>
                </a:solidFill>
              </a:rPr>
              <a:t>always</a:t>
            </a:r>
            <a:r>
              <a:rPr lang="fr-FR" sz="2800" dirty="0" smtClean="0">
                <a:solidFill>
                  <a:schemeClr val="bg1"/>
                </a:solidFill>
              </a:rPr>
              <a:t> has </a:t>
            </a:r>
            <a:r>
              <a:rPr lang="fr-FR" sz="2800" dirty="0" err="1" smtClean="0">
                <a:solidFill>
                  <a:schemeClr val="bg1"/>
                </a:solidFill>
              </a:rPr>
              <a:t>two</a:t>
            </a:r>
            <a:r>
              <a:rPr lang="fr-FR" sz="2800" dirty="0" smtClean="0">
                <a:solidFill>
                  <a:schemeClr val="bg1"/>
                </a:solidFill>
              </a:rPr>
              <a:t> </a:t>
            </a:r>
            <a:r>
              <a:rPr lang="fr-FR" sz="2800" dirty="0" err="1" smtClean="0">
                <a:solidFill>
                  <a:schemeClr val="bg1"/>
                </a:solidFill>
              </a:rPr>
              <a:t>effects</a:t>
            </a:r>
            <a:r>
              <a:rPr lang="fr-FR" sz="2800" dirty="0" smtClean="0">
                <a:solidFill>
                  <a:schemeClr val="bg1"/>
                </a:solidFill>
              </a:rPr>
              <a:t> </a:t>
            </a:r>
            <a:r>
              <a:rPr lang="fr-FR" sz="2800" dirty="0">
                <a:solidFill>
                  <a:schemeClr val="bg1"/>
                </a:solidFill>
              </a:rPr>
              <a:t>:	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313451" y="3804365"/>
            <a:ext cx="18600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1) </a:t>
            </a:r>
            <a:r>
              <a:rPr lang="fr-FR" sz="2800" dirty="0" smtClean="0">
                <a:solidFill>
                  <a:schemeClr val="bg1"/>
                </a:solidFill>
              </a:rPr>
              <a:t>Light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51641" y="5964442"/>
            <a:ext cx="29187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2) </a:t>
            </a:r>
            <a:r>
              <a:rPr lang="fr-FR" sz="2800" dirty="0" err="1" smtClean="0">
                <a:solidFill>
                  <a:schemeClr val="bg1"/>
                </a:solidFill>
              </a:rPr>
              <a:t>Artistic</a:t>
            </a:r>
            <a:endParaRPr lang="fr-FR" sz="2800" dirty="0">
              <a:solidFill>
                <a:schemeClr val="bg1"/>
              </a:solidFill>
            </a:endParaRPr>
          </a:p>
        </p:txBody>
      </p:sp>
      <p:pic>
        <p:nvPicPr>
          <p:cNvPr id="6150" name="Picture 6" descr="http://t0.gstatic.com/images?q=tbn:ANd9GcTVXn0APFSPe6lNOBFAfm3tgBxkt97uabx0MiouUyV51wAszOt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70231" y="4088523"/>
            <a:ext cx="1800225" cy="2543175"/>
          </a:xfrm>
          <a:prstGeom prst="rect">
            <a:avLst/>
          </a:prstGeom>
          <a:noFill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3518" y="3569410"/>
            <a:ext cx="13081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762001" y="1631462"/>
            <a:ext cx="4365490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fr-FR" sz="3200" b="1" u="sng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Aperture </a:t>
            </a:r>
            <a:r>
              <a:rPr lang="fr-FR" sz="32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; </a:t>
            </a:r>
            <a:r>
              <a:rPr lang="fr-FR" sz="3200" b="1" u="sng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Speed </a:t>
            </a:r>
            <a:r>
              <a:rPr lang="fr-FR" sz="32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; ISO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71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4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3" grpId="1"/>
      <p:bldP spid="14" grpId="0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2" descr="http://t0.gstatic.com/images?q=tbn:ANd9GcQc5I3GG2Oz55orjgD1A7LfwR6ps-wyzMz-rpg2kGiOpzu_B9pL"/>
          <p:cNvSpPr>
            <a:spLocks noChangeAspect="1" noChangeArrowheads="1"/>
          </p:cNvSpPr>
          <p:nvPr/>
        </p:nvSpPr>
        <p:spPr bwMode="auto">
          <a:xfrm>
            <a:off x="63500" y="-136525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" name="Picture 6" descr="http://t0.gstatic.com/images?q=tbn:ANd9GcTVXn0APFSPe6lNOBFAfm3tgBxkt97uabx0MiouUyV51wAszOt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02493" y="977854"/>
            <a:ext cx="1517044" cy="2143125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0" y="1221770"/>
            <a:ext cx="68395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fr-FR" sz="2400" u="sng" dirty="0" smtClean="0">
                <a:solidFill>
                  <a:schemeClr val="bg1"/>
                </a:solidFill>
              </a:rPr>
              <a:t>The </a:t>
            </a:r>
            <a:r>
              <a:rPr lang="fr-FR" sz="2400" u="sng" dirty="0" err="1" smtClean="0">
                <a:solidFill>
                  <a:schemeClr val="bg1"/>
                </a:solidFill>
              </a:rPr>
              <a:t>diaphragm</a:t>
            </a:r>
            <a:r>
              <a:rPr lang="fr-FR" sz="2400" u="sng" dirty="0" smtClean="0">
                <a:solidFill>
                  <a:schemeClr val="bg1"/>
                </a:solidFill>
              </a:rPr>
              <a:t> </a:t>
            </a:r>
            <a:r>
              <a:rPr lang="fr-FR" sz="2400" u="sng" dirty="0">
                <a:solidFill>
                  <a:schemeClr val="bg1"/>
                </a:solidFill>
              </a:rPr>
              <a:t>:</a:t>
            </a:r>
          </a:p>
          <a:p>
            <a:endParaRPr lang="fr-FR" sz="2400" dirty="0">
              <a:solidFill>
                <a:schemeClr val="bg1"/>
              </a:solidFill>
            </a:endParaRPr>
          </a:p>
          <a:p>
            <a:pPr algn="ctr"/>
            <a:r>
              <a:rPr lang="fr-FR" sz="2400" dirty="0" err="1" smtClean="0">
                <a:solidFill>
                  <a:schemeClr val="bg1"/>
                </a:solidFill>
              </a:rPr>
              <a:t>Allows</a:t>
            </a:r>
            <a:r>
              <a:rPr lang="fr-FR" sz="2400" dirty="0" smtClean="0">
                <a:solidFill>
                  <a:schemeClr val="bg1"/>
                </a:solidFill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</a:rPr>
              <a:t>you</a:t>
            </a:r>
            <a:r>
              <a:rPr lang="fr-FR" sz="2400" dirty="0" smtClean="0">
                <a:solidFill>
                  <a:schemeClr val="bg1"/>
                </a:solidFill>
              </a:rPr>
              <a:t> to </a:t>
            </a:r>
            <a:r>
              <a:rPr lang="fr-FR" sz="2400" dirty="0" err="1" smtClean="0">
                <a:solidFill>
                  <a:schemeClr val="bg1"/>
                </a:solidFill>
              </a:rPr>
              <a:t>modify</a:t>
            </a:r>
            <a:r>
              <a:rPr lang="fr-FR" sz="2400" dirty="0" smtClean="0">
                <a:solidFill>
                  <a:schemeClr val="bg1"/>
                </a:solidFill>
              </a:rPr>
              <a:t> the </a:t>
            </a:r>
            <a:r>
              <a:rPr lang="fr-FR" sz="2400" dirty="0" err="1" smtClean="0">
                <a:solidFill>
                  <a:schemeClr val="bg1"/>
                </a:solidFill>
              </a:rPr>
              <a:t>depth</a:t>
            </a:r>
            <a:r>
              <a:rPr lang="fr-FR" sz="2400" dirty="0" smtClean="0">
                <a:solidFill>
                  <a:schemeClr val="bg1"/>
                </a:solidFill>
              </a:rPr>
              <a:t> of </a:t>
            </a:r>
            <a:r>
              <a:rPr lang="fr-FR" sz="2400" dirty="0" err="1" smtClean="0">
                <a:solidFill>
                  <a:schemeClr val="bg1"/>
                </a:solidFill>
              </a:rPr>
              <a:t>field</a:t>
            </a:r>
            <a:r>
              <a:rPr lang="fr-FR" sz="2400" dirty="0" smtClean="0">
                <a:solidFill>
                  <a:schemeClr val="bg1"/>
                </a:solidFill>
              </a:rPr>
              <a:t>.</a:t>
            </a:r>
            <a:endParaRPr lang="fr-FR" sz="2400" dirty="0">
              <a:solidFill>
                <a:schemeClr val="bg1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640" y="2454072"/>
            <a:ext cx="6948887" cy="405120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156991" y="3657945"/>
            <a:ext cx="19026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>
                <a:solidFill>
                  <a:srgbClr val="FFFFFF"/>
                </a:solidFill>
              </a:rPr>
              <a:t>This </a:t>
            </a:r>
            <a:r>
              <a:rPr lang="fr-FR" sz="2400" dirty="0" err="1" smtClean="0">
                <a:solidFill>
                  <a:srgbClr val="FFFFFF"/>
                </a:solidFill>
              </a:rPr>
              <a:t>is</a:t>
            </a:r>
            <a:r>
              <a:rPr lang="fr-FR" sz="2400" dirty="0" smtClean="0">
                <a:solidFill>
                  <a:srgbClr val="FFFFFF"/>
                </a:solidFill>
              </a:rPr>
              <a:t> the distance of the focus zone of the </a:t>
            </a:r>
            <a:r>
              <a:rPr lang="fr-FR" sz="2400" dirty="0" err="1" smtClean="0">
                <a:solidFill>
                  <a:srgbClr val="FFFFFF"/>
                </a:solidFill>
              </a:rPr>
              <a:t>picture</a:t>
            </a:r>
            <a:endParaRPr lang="fr-FR" sz="2400" dirty="0">
              <a:solidFill>
                <a:srgbClr val="FFFFFF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462455" y="328621"/>
            <a:ext cx="5491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>
              <a:buFont typeface="Wingdings" charset="2"/>
              <a:buChar char="Ø"/>
            </a:pPr>
            <a:r>
              <a:rPr lang="fr-FR" sz="32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Settings and </a:t>
            </a:r>
            <a:r>
              <a:rPr lang="fr-FR" sz="3200" dirty="0" err="1" smtClean="0">
                <a:solidFill>
                  <a:schemeClr val="bg1"/>
                </a:solidFill>
                <a:latin typeface="American Typewriter"/>
                <a:cs typeface="American Typewriter"/>
              </a:rPr>
              <a:t>their</a:t>
            </a:r>
            <a:r>
              <a:rPr lang="fr-FR" sz="32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 </a:t>
            </a:r>
            <a:r>
              <a:rPr lang="fr-FR" sz="3200" dirty="0" err="1" smtClean="0">
                <a:solidFill>
                  <a:schemeClr val="bg1"/>
                </a:solidFill>
                <a:latin typeface="American Typewriter"/>
                <a:cs typeface="American Typewriter"/>
              </a:rPr>
              <a:t>effects</a:t>
            </a:r>
            <a:r>
              <a:rPr lang="fr-FR" sz="32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 :</a:t>
            </a:r>
            <a:endParaRPr lang="fr-FR" sz="3200" dirty="0">
              <a:solidFill>
                <a:schemeClr val="bg1"/>
              </a:solidFill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123671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25"/>
          <p:cNvSpPr txBox="1"/>
          <p:nvPr/>
        </p:nvSpPr>
        <p:spPr>
          <a:xfrm>
            <a:off x="3291459" y="262683"/>
            <a:ext cx="30508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/>
            <a:r>
              <a:rPr lang="fr-FR" sz="3200" b="1" u="sng" dirty="0" err="1" smtClean="0">
                <a:solidFill>
                  <a:schemeClr val="bg1"/>
                </a:solidFill>
                <a:latin typeface="American Typewriter"/>
                <a:cs typeface="American Typewriter"/>
              </a:rPr>
              <a:t>Depth</a:t>
            </a:r>
            <a:r>
              <a:rPr lang="fr-FR" sz="3200" b="1" u="sng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 of </a:t>
            </a:r>
            <a:r>
              <a:rPr lang="fr-FR" sz="3200" b="1" u="sng" dirty="0" err="1" smtClean="0">
                <a:solidFill>
                  <a:schemeClr val="bg1"/>
                </a:solidFill>
                <a:latin typeface="American Typewriter"/>
                <a:cs typeface="American Typewriter"/>
              </a:rPr>
              <a:t>field</a:t>
            </a:r>
            <a:r>
              <a:rPr lang="fr-FR" sz="3200" b="1" u="sng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 :</a:t>
            </a:r>
            <a:endParaRPr lang="fr-FR" sz="3200" b="1" u="sng" dirty="0">
              <a:solidFill>
                <a:schemeClr val="bg1"/>
              </a:solidFill>
              <a:latin typeface="American Typewriter"/>
              <a:cs typeface="American Typewriter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2575" y="1786955"/>
            <a:ext cx="6879244" cy="470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60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6203661" y="799521"/>
            <a:ext cx="2278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1/1500 ; f2.8 ; ISO 100</a:t>
            </a:r>
          </a:p>
        </p:txBody>
      </p:sp>
      <p:pic>
        <p:nvPicPr>
          <p:cNvPr id="2" name="Image 1" descr="jumping Chantilly 4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56" y="1466551"/>
            <a:ext cx="7715193" cy="525145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4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2" descr="http://t0.gstatic.com/images?q=tbn:ANd9GcQc5I3GG2Oz55orjgD1A7LfwR6ps-wyzMz-rpg2kGiOpzu_B9pL"/>
          <p:cNvSpPr>
            <a:spLocks noChangeAspect="1" noChangeArrowheads="1"/>
          </p:cNvSpPr>
          <p:nvPr/>
        </p:nvSpPr>
        <p:spPr bwMode="auto">
          <a:xfrm>
            <a:off x="63500" y="-136525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" name="Picture 6" descr="http://t0.gstatic.com/images?q=tbn:ANd9GcTVXn0APFSPe6lNOBFAfm3tgBxkt97uabx0MiouUyV51wAszOt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93165" y="953757"/>
            <a:ext cx="1800225" cy="2543175"/>
          </a:xfrm>
          <a:prstGeom prst="rect">
            <a:avLst/>
          </a:prstGeom>
          <a:noFill/>
        </p:spPr>
      </p:pic>
      <p:pic>
        <p:nvPicPr>
          <p:cNvPr id="55298" name="Picture 2" descr="http://t2.gstatic.com/images?q=tbn:ANd9GcRbwvgXzQHjkr9ykwiYFn-SRZK6qbkeyOycX1a-313HxMMUrZ6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235" y="2149509"/>
            <a:ext cx="2619375" cy="1743076"/>
          </a:xfrm>
          <a:prstGeom prst="rect">
            <a:avLst/>
          </a:prstGeom>
          <a:noFill/>
        </p:spPr>
      </p:pic>
      <p:pic>
        <p:nvPicPr>
          <p:cNvPr id="55300" name="Picture 4" descr="http://t1.gstatic.com/images?q=tbn:ANd9GcSFgL66ZYTjOIdPL7eC7SoKeeWPkKdKfqrsFed2NPwWesl5DXwRP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0497" y="2168560"/>
            <a:ext cx="2657475" cy="1724025"/>
          </a:xfrm>
          <a:prstGeom prst="rect">
            <a:avLst/>
          </a:prstGeom>
          <a:noFill/>
        </p:spPr>
      </p:pic>
      <p:sp>
        <p:nvSpPr>
          <p:cNvPr id="55302" name="AutoShape 6" descr="data:image/jpeg;base64,/9j/4AAQSkZJRgABAQAAAQABAAD/2wCEAAkGBhAQEBUQEBARExUQFRUUFxAYFxcVFxAZGBsZGBYVFhcZGycgFxkjGRUUIC8iJCcrLC0sGCAyNTAsNiYtLSkBCQoKDgwOGg8PFywkHBwsKSwsKSwsKSwsLCksLCwpLCwpLCksLCkpKSwsLCksLCksLCwsKSwsLCkpLCwsLCwsLP/AABEIALcBEwMBIgACEQEDEQH/xAAcAAEAAQUBAQAAAAAAAAAAAAAABQIDBAYHAQj/xAA3EAACAgEDAwMCBQMCBQUAAAABAgMRAAQSIQUTMQYiQVFhBxQycYEjkaFCUjOCscHwFRc0YnL/xAAWAQEBAQAAAAAAAAAAAAAAAAAAAQL/xAAYEQEBAQEBAAAAAAAAAAAAAAAAAUERMf/aAAwDAQACEQMRAD8A4bjGMBjGMBjGMBjGMBjGMBjGMBjGMBjGMBjMzp/Tu7uLSJGiAFpG3GrNABVBZj+w/esp6noGglaJvK18V5AYWD4NEcYGLjGMBjGMBjGMBjGMBjGMBjGMBjGMBjGMBjGMBjGMBjGMBjGMBjGMBjGMBjGMBjGMBjGZkfS3MfcJRQRa7mCmT3bDs+pBPI+nOB038PPTLPFC6rC0Tqxl73aaN5i4Ee1GFSFUJWn4DdyqNXoXrbQxwdQniiraj8AAhQSAWCg/6AxIH1AHnznRuixCLpYWF9PprCPJIwDgu+9UvuOC3tCtYBGx6CvfHPfV2kmjMHdcSAw+2VQQrKJJOASo3VY/gj4rIzGv4xntZWnmMYwGMYwGMZd01b13AsNwtR5YXyB+4wB0rhBIUbYTQejtJ+gbxeWs71rOmibps8cW9+65p5NwMo3ApFDGwKxRopoEbSe0DSis4Zr9G8MrwvQaJ2Rq5FqSDR+RYwkqxjK1iu6I4FnkD+OfJ/bKMKYxjAYxjAYxjAYxjAYxjAYxjAYxjAYz0jPMBjGMBjGXe4uzbs926+5Z8VW2vHnm8C90/pkk5IjC+0WSzpGo+ANzsBZ+BdnGt6bNpyO6jJd7T8NXyrDhh9wc96b1WXTljEV942srIkqsPNFJFKnkfTM7T+rNUpPuVlbgx7FVf2XYFKf8pGB0vp/rg9O0mmMmnleIwwqWfd3UZg5IjJcr2/ZGwU1a8e3Od+tfU66+cSJEIkRdoUADcSzOzlQTtJLeLNADk+c7Np2bqHS4Jx2CxCH8uojcSleWiRWDlaO/jyNhN155v+K3o6PRNDMkXY/MAgwgkqSiRl5EPwCzkFaABArg8RmNAxjGVoxjGAxjGB6po39P5/wfObv6Ig/Jv+YkcCSaIxwxKsjyK8gDRMSi0u4eBu3EOLoGzo+TyesZli7axwK+ztnVCOp2Stu0tdXs9u4KGokbuTYdlm9RRybNNNHIv5mSKJZVKuA1AgbjIGkUspXfuJJBAu6HOfxY02lWdTHqI5JwXSZU9wUqTW5v9w5TnkhRwOBlOh9Sxy/loZoA8kKoqySUK7QbtReLZGcJYJ+tfqOaTqNQ0jtI7FmclmY8lieST97OBbrPSteR5AP9+Qcpz0nA8xjGAxjGAxjGAxjGAxjGAxjGAzp/oTSppNG2qbR92U7pFlsq0axjcVF0VGwFrTlgaJAIDc20mpMUiyLVowYefINjwQf7G86V6Z6tBO6CdJdQkkLExiVS+mKOw3BpGWgFdQpJJN87iSMC764jbqETydqNXijEwYENuCBmkAY+4AKrECyCFXwTS8qzsvqL1HHqOn6iLQaaeBmPbbSBaK7n91geAVslVB8rZ9uct6p6e1GmFyqoF7TTo5VuTtYKxKng+fNGsCMxjGAxjPVUk0Bd/GBcLBaKM1lTu+KJsEAg8jbX08kV9cjp2s/LzLIUV9vO00RyOD8gML+ho5iiUhSt8MQSPrV1/wBTnjSEkkmyfJPJN/P74H0F6B/EhNRAAUgSSLdamRVEcagHcB/pFAliAq8Dz4HK/wAU5pT1F0kfcsaqIxu3bFYbzZ3N7i7Ox5PLfSsp/DTadU8btSyxGPaf0yFnjVVb/wCtn/t85Ifi90nt6pJxEsY1CElU4UMh28i/1FdjH/8AQ++EaGy1XjkX5v8Av9PGU5UW4AocXzzZ/wDP++U4UxjGAxjLsuyl27rr33VbrP6a+Nu3z83gWsYypWNEDwfOBuPR26O+mQ6iaXTzxWxKxvK8jAjbsO8JRFn3bdpA5IvNR1MgZ2ZRtDMSF/2gngcfQZvnp30fBLoPzRS2bbHb7tsRJI3DlFaQnbtXdQDCwSRmi62B0kZXFMCbG3bX/LQ2+fFDAtO5Js5TjGAxjGAxjGAxjGAxjGAypKvm6+3+P85TlcUxUkiuQV5APDAg+fsfPxgUYxjAZ1/0XHLLpUjih08bTpSMUHvBZhPtZgfcdsRICkLanxxnIVUk0BZPgfXO4dP9Idn8mjlIW0wj7pNNTyEt20F28pKIoAHDKeOAMDP1XTOwyicQTOaZlWQUvPl97KHock8CjzdAnQ/xE6Bq4ZFgTSxxQaktOhCgPKVUs35iRze+NS9iwnlgOc7H13p8ejgdnkkZVQM10xlf2LHGoKkCyFoXySeKsjTNX+IczArMmm0WnlRreZN8rsGp0EVFmX9Q4TbYPu54Dl0voTVLEJN0R3XSKxLNtUSED27SdhDefBB+ReuZ0Pq/qvQaXSSafpzTTS6pQsmokBVIEKbGjhRvcCQWUk/Fck+OeYDKlr5J8H4vn4+cpxgMYyuKEt48WAW+Bfiz8YHQ/wAJ/TsskjSdt9skTqHVl9ybgJFC/qD8WCSo9ps1edN9YdJ3L2ZmM0csTGiY7LptAYkugrhRdkBpPKe0jS/S3Sj0hJZ5vzbxMDtQxdpQyGNqljdjsMngFqpeSLIAjOk+u3l1uqZtWmlSYRvFv3SJp9jISIgVapBF3K4FnjgkUONP9WemzotQ6KxkiDEJNVB6AJB+jC6ogfWqOQedYT1uOsGSPUQIAGY/8YRx9oiyz97d71WNaZStm7Kk+7mnWdAIJ5IlcSKjELIKIcfDAjg8V4JH0JyDCxjGUMYz0nA8ztXpz0PpNJ0+I61rm1xIEPcKLIZFKRxcCmZRZvnaz1Q4bOR9I6d35QhcKtMzsf8ASijcxA/1NQNAeT/fJ31X1fUazWNsLyppq7cYJeOMDapKAAAKzgeBzY5J5IdGm6a/5Yw6VI2bt9iNQWEcko2fqd1G6TYAwBNEKPKlgeM9T1U7yHvly6eza3HbCk+wL4QA2NoAAzufT+v60MNMVAMqMveACDTu2/8Apqu03tYL5BB5YUCTmjesNP8AlH0+okRZzIk2nlmKMpZ1AH9RWb/jKGFnwwrzyAHOsZtvpb08qnv6yNO00e6NXYXK18AIGB9wWRQzcWQaYjaYj1NpYo56hMJBVSyxO0kaNzaozEkjgHyfOBE4xjAYxjAYxjAYxjAYxjAZVHGWIVQSWIAUCySfAA+Tl3R6KSZxHEjOzeFUEk/wM6T+F/4cznXLLrItkaJvSyp3O9CMgKSQQGLg/BUYEx+FH4UMkw1ev2q0JJi01hmV1PMktWAVNUhN3yQAKPSer6GLTsOoSzJGIeVMhKKm4bWNkHdIbobhx9CTYg/xL9W/+iaVE08a79RuSMMAwOyt7y8c1vWlHktzQBB476c9Va3VdQSXUapXNgkTr3UYAg9uOIKaY+AEA8nwLwNy/FH8VdTX5fSp2op1DLqt39aRfnYUNKp4AILWvzyRnHp9Q7nc7MxoC2JJocAWftm5fipqzLqY2CpHGsfbjhVJYxHtY7xtkRf9bMPaK455vNJwGMYwGMYwGdD9F9Cjk04SUSzCe5QiRTukYVth3vHIFLXt4KsFtORvNc8zaPw86rDDrUXVTGLTyLKjtW9V3xugYoVZW87eVPB+mBvWo0DsddD3NOiaRTGR/TfYjbHMsjsVZmZgNwAssdpU7QBzf1SsQ1bCL9ASIK20pvqFPdt/07jz/P8AGbR6tkEc80MDOUkSYAngSrH3NzrtXlTJvFEk3FyQRQ1D1GHGqkEhbeu1W3MHKsqqrLuHBogj+Mg3H0pP07QLFNLqH3Tdu3T8vK0Le637RDsgS6IdbY8qDxUH+IfUNPNqx+WnOoWOJEbUbO2JWFklUoBFAIFAfB8+TrFHPMoZU5BPAr7ZTjAYxjAlfTOs08OpSTUqXjSyUA3bjXgixx5+fNeRYye6dqWJbXL3Y2E0e6XubfzCMWLxkcdxiIyTVKNh45GaaDXjJzRdPkmSGDdTyyqsYINKCCWPAv8A1xngEnivAwOv9J1OkVgrSStLG7e3tiNga4BfcwCsCADySGHiiBrn4tGbUaeGSDZ+X0oAkVTZSVto3HdztO9QBZ/Vd+7ia6TKO/HCulnjLSg/mZIe2NURG+/fW4GRlLNVgcuP1EVy71prWk1k+0sYkdYgfdtbtKIlc35YhCbPJs4FHSOusUGmaIS24ZRulVmdV2on9M+4VSgUCL4ZeTkTLoJFcx7SWC7iq+6l27yeL4C8n6Ub8ZjqxBsGiOb+mXTvjJU2pIoj6ggH/IrAs5WkZIJA/SLP2Fgf9SMr1UiMxMaFF49pbdRoXzQ4Js/a6585ZwGMYwGMYwGMYwGMYwNi9Edfi0mobvrcWojaCRhe+NHq2SvkUPv9CM6wn4iafS6aSbThJTp44zp4WKWqntoWkWM+whZqo8/ro8tnBlHObJ6g67A2mi0unhiVltp9UobfqGv2IWf3bVULY4BbmuBgYXqT1Xq+oyCXVy7yoIVQAqoCbIVVAAs+T5PyTln0+rd9WWZoCgZ+8u4NHtUkFNpB3k0ALHJF8XkeENbuOCBVi+b8DyRwef2+ozO6DNKmpjaByjqwIcAEpXJajwaAJr7YGV6qkLzb21EuoblWeYMswZSbVwWbxdDn4qhWQuTfqrq2r1EqnVStJtX2exYwATzSIAoO4EEjyQeTkJgMYxgMrVRRJaiKoV+r68/FZRjAZJem9KkusgjkNLJNGrGr4LAeP8ZG50D8I9CJZpT+XdnjEcialUWTsFW3FSrgr7wCLotxSg3WBl9YkXS9UlaATGXR6eR/6bXtlkZmcgozbUSOYrweCvNG80vr67dbIZley4eWMmn3NTSISbKtuLDmyPnkZKaLXyfnJ308qIkcMqbuIw8X6doDfLMQefJJJ+ch5dLJqdWy71LzyM29iqglrcsTdDzdfxk0dAn9f6PsIsMmrjiiQr+RihWBJCfCyzLKxZXAfcSCa8AeM5Zlc0RRipq1JBIIINccEcEfcZVqdK8bbHFGlNWDwwDDx9iMotYxjAYyt0AAIYEkGxR9vNUb88c8fXKMBmTL1GZ9m+Vz2VCx2xPbANgJ/tFknj65jZf0Om7siR3W9gu6idtnk0OTXnA7F6J9aSy6bSpNqZ2eTUCA2QQACpDmmFks0SDdZNuTwDu0L1P61bUpLp+wsatO0gO5nZRfCEkmzYJJHFk0Bm06z0j2dPpHjE0MceqVmd6ZnspbtGi+xgy8A7uGABNG9c9ceiJodY5gQPFOzNHsYPt590Z5u1Y0L8gqfnA03LiSgEnaCCGFHmrBF/HIux9xkjruk9gxKsyNJIGDIp4js7QN/wClgRfIJB5+KJi3WiQfjjAq7TVuo1dbq4vzV/XKMy//AFF+x2KTaH3hto3gkUQH8hfmh85iYDGMYDGMYDGMYDGMYGf0TRiWdEIZgbYotgsFBYqCASCQtXR8+M96vCgKSRqqLOpcRKxft0zJVnnkoTzzzmHp5ijBlJBBuxwRmR1KVmZdx/SiKB/tCjbVUKNgk/ck83ZDDyQ6BEG1MaEOd7bfYaYWCARwfBN+PAOR+Z3RZ1TURl3ZF3UzqSCit7WPt5NAngefHzgXuuadUEKqJADFu95BBJeS9hAHtFAfcqx+ayLzZfWv5SN002lYy/lw4k1FuRI7MWKx7+e2goA0LO483ea1gMYxgMYxgZvR+mHUzLCHRN1kyOdqIqgszMfPCqTQBJ8AEnOveltf0u4uliR5DEbV0DxpqJjyWBDByxAoWR4CjjnOMQzMjB0YqyEMrA0VI5BB+CDmyp+ImqWIokelSVlCNrVhUalhQXmbyGIABYAE+bvnJZ0Z2t6fHF1DWKgDRQxPG5A3KXZNg8EbT3Pca4BVqsDNc13Vpl1r6lGMUomeQFCR223E0p+g8ZP/AIfRxzrPpZe6FcxSkxBO5KEYq8I3EfqjkkIA+VHnwdV6hMZJHl27Q7sQPgfIW/kgEYgt6nUvK7SSMWeRizMeSzMbJP3JJy1jGUMYxgMqK8A8c3+/9v5ynPRXzgeZvH4e9Fg/+dO7bo5liggQqGeUixISx4VbDDgglTfjnSAM6Z6W9D6t9LER3e27rqSVBdEJSof6VEs1MSWCkANy3t4CN68+rbUxGbVTOms/WB3trWS3bCykK25WUqBxTDgHJ/Wa3sdJNxFZoEj2FWIMLGSmkbcBtYNtQxhfh7PkjQ9Wkkiyl3LsZ1jWIcvJISzFyPJ8uPrbgD5zfdb0IvCsDM/beGNVMdSHchWBVvaCG3FgVAIYsa4O7A5TqdS8jl3YszGyT/5wPtlrLuqgMbshIJRipIIYEg0aI4Iv5y1gMYxgMYxgMYxgMYxgMYxgegXkl1vo8mnYK5DEWrEHcA6kh1v5o2OLFg85GZN+o21REJ1KSD2cM0Qi7jGizbtoMrUUt2tjQ5qsCEzL6Vpu5PGhKqGdQWayqi+SwHJAFk19MxMyOnz7JUfbu2sCUthvF8rakHkWOCPOBneotPEJO5AwaJ+E/wBy7KUq/J91UbBIO7ivAicnfVOu0zsiaSBoIkDsUYlmLu7GyxJJAjESjmvaT8m4LAYxjAYxjArMp27b4BJr7mgT/gf2yjGMCW6DTdxGdkDIDuFUKZbJJIrgsOPk+Dlr1ANuqnQE7VnloXx+oi/7AY6TyJU91uiqCPi5I/P2zH6kVM0mxiy732sfLLZ2k/cismi3+Vft93Y2wsU7lHbuABK7vF0Qay2AK888cf3vn+2Xl10giMIb2M6yFaHLKGVTdXwGbi65yxlDGMYDGMYHozp3/uyidJfSL+Ym1Ooj7TvJtWKBTGIj2grEsSovkCyxJvweYZWYiDRBB44IrzyP8EYHSNSnT9MYNU3tLztJUUTPtZUiJh3PsG0B9wVdw9w/qEHmWTr2940lZ9/bMO4LtLFWdXmVV29tVQyyszUPcB5QnOcddlRtipJIyw1GNxalG0UQp8E7GJrjx++SvVdFqItI8yzK0WreyTvMpRHZUR3ZQCDvVyqnmlLDgZOiH6iNF3pe00pj2HtkIEBfirVpGIj8/wCon7fAjtX297drdsv27qsD6Gics5c0+zd/U3bef01fg15+9ZRbxjGAxjGAxjGAxjGAxjGAyd676gi1ESJHAyPe+WVpTIZH27fYKAjUncxFEkkWxrISNNxAFckDkgDn6k8Afc5TgMyemsBNGTuoOhO39Xkfp+/0zGy/oTUqHdtp19/+3ke7+POBd16MakJYhywDH52kX/Hu+Mw8m/VfXpdZMJJH3ABgo2hAlu7sAq8D3Of3yEyQMYxlDGMYDGMYEv6eiBMx5tItyeACwdCLJ8eCf3GR+u/4r+3b729v+3k8fxmd0WPcJE7m3uKq7aJBJkjALV8Cyf4++YOuZTK5TlS7EGqsEmuPjj4yaKZwoNLzVjdzT8mmAItRVcZbYUau/vzz9+cDLrW9n2jao49q2BSgAcbmqvueT9cotsBQom/niqN/HPPFfTKcYwGMYwGVyTMxtmZjQFkkmlACiz8AAAfYZRlUa2QPqQMCb1Dad5YwkXaDTbmdpN1RlYiEJO0Wp7hur9wFms2vqXobUflNRNKjtK1OiBFAIU7nYE+8rsDtajY3xe3jTOszTOS8iOKfYWIbbuUe4cjhwCLH38Zk6T1R1GSFOnRaiXtMe2sCkL3NxPtYiiwtiKY1VfAye+iEmhZGKuCpXgqeCP3yjJv1B0jVI7SahkkcECQq6uYzwAG2+PgCuPjITKGeg/5zzGAxjGAxjGAxjGAxjGB6BgZK+ljMdUkcBUPNcW5lDqquKZipBFBbPjislvVnQ4EdhDJvlRDLIQqxxuLpu2g8EG7F0aNeOZ0anmV0pGaeJVVWLSIArXTEsAAa5o5i5l9KnCTxOylgkiMVBKlqINAjkfuOcoq10KqkZHlt5PN8BioFVwfafk3YzCzM1si7IlCsNqNuJNh2Lv7lFcDbsFc8qT80MPAYxjA9AwM8xgenPMYwJz0u+1pGtfYqvtPhgrC7P08XVnngccR3UkjEjCNWUAkFSQdpBogEeR/5ZzN6FHxPZK1Df25eOgTXAN/yaHzmJ1dAJ5KoAySEAVwN7AcfHjxmdGNBCXZUHliFH7k0PGTfqX0VqtBqBpZQGcxd72W3sAYsTxY2iN7+m05idf1unlkR9NF2h2ow6VS9wCmKDcePHJ5PJoXWe9VAaKGc6szSyh1kjYsWgCHagLHyCtV/OaEVjGMBjGMBmb0eCF5lXUSduM7rfng0dtlUYgE0LCnz/OY0GnZ22opY0TQ5PAJP+AcpRqIPHBuj4/nA2P1r1ubUSCOTUmcacsga7F0oYj+mhP6QNxWzt/bNcjfaQfoQf7Zl6+VDwq0e47E/Y7QF+wBDH/mzCyQbT1P1bpJNO8UHStPBJMFD6gPLIRRDExrIx2EkeeTRI++atjGUMYxgek55jGAxjGAxjGAxjGBldN6i+nlWaM0y3R+xBUj+QSMl+s+qo50dItBpdP3SN0i9x5CFqgGkYhbI5KgX8/NsYGvZcgHvX9x/1xjAzutsNyKtFUVlU1yR3Hb3cCzbnn6V9MjcYyTwMYxlDGMYDGMYGy+jZCTNHtVgyRWh47taiKoya4BLDn6gfAzA9V6Iwa2eItuMcrhm+rWb/wA3jGQU9J6Ys6yM8pjEMZK+3dublgp5G0UHN8/tkXjGAxjGUMvSaglFj2oNhY7gKZt1cM3yBXA+LP1xjAudNWIyqJnZIyaZ15KgjzVHj68eLy28Y7hWNt43UrVt3i6U0fF8cYxgZPUopKDsoCs0igjaASm0NwPpYzAxjJAxjGUM9rPMYDGMYDGMYH//2Q==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5304" name="AutoShape 8" descr="data:image/jpeg;base64,/9j/4AAQSkZJRgABAQAAAQABAAD/2wCEAAkGBhAQEBUQEBARExUQFRUUFxAYFxcVFxAZGBsZGBYVFhcZGycgFxkjGRUUIC8iJCcrLC0sGCAyNTAsNiYtLSkBCQoKDgwOGg8PFywkHBwsKSwsKSwsKSwsLCksLCwpLCwpLCksLCkpKSwsLCksLCksLCwsKSwsLCkpLCwsLCwsLP/AABEIALcBEwMBIgACEQEDEQH/xAAcAAEAAQUBAQAAAAAAAAAAAAAABQIDBAYHAQj/xAA3EAACAgEDAwMCBQMCBQUAAAABAgMRAAQSIQUTMQYiQVFhBxQycYEjkaFCUjOCscHwFRc0YnL/xAAWAQEBAQAAAAAAAAAAAAAAAAAAAQL/xAAYEQEBAQEBAAAAAAAAAAAAAAAAAUERMf/aAAwDAQACEQMRAD8A4bjGMBjGMBjGMBjGMBjGMBjGMBjGMBjGMBjMzp/Tu7uLSJGiAFpG3GrNABVBZj+w/esp6noGglaJvK18V5AYWD4NEcYGLjGMBjGMBjGMBjGMBjGMBjGMBjGMBjGMBjGMBjGMBjGMBjGMBjGMBjGMBjGMBjGMBjGZkfS3MfcJRQRa7mCmT3bDs+pBPI+nOB038PPTLPFC6rC0Tqxl73aaN5i4Ee1GFSFUJWn4DdyqNXoXrbQxwdQniiraj8AAhQSAWCg/6AxIH1AHnznRuixCLpYWF9PprCPJIwDgu+9UvuOC3tCtYBGx6CvfHPfV2kmjMHdcSAw+2VQQrKJJOASo3VY/gj4rIzGv4xntZWnmMYwGMYwGMZd01b13AsNwtR5YXyB+4wB0rhBIUbYTQejtJ+gbxeWs71rOmibps8cW9+65p5NwMo3ApFDGwKxRopoEbSe0DSis4Zr9G8MrwvQaJ2Rq5FqSDR+RYwkqxjK1iu6I4FnkD+OfJ/bKMKYxjAYxjAYxjAYxjAYxjAYxjAYxjAYz0jPMBjGMBjGXe4uzbs926+5Z8VW2vHnm8C90/pkk5IjC+0WSzpGo+ANzsBZ+BdnGt6bNpyO6jJd7T8NXyrDhh9wc96b1WXTljEV942srIkqsPNFJFKnkfTM7T+rNUpPuVlbgx7FVf2XYFKf8pGB0vp/rg9O0mmMmnleIwwqWfd3UZg5IjJcr2/ZGwU1a8e3Od+tfU66+cSJEIkRdoUADcSzOzlQTtJLeLNADk+c7Np2bqHS4Jx2CxCH8uojcSleWiRWDlaO/jyNhN155v+K3o6PRNDMkXY/MAgwgkqSiRl5EPwCzkFaABArg8RmNAxjGVoxjGAxjGB6po39P5/wfObv6Ig/Jv+YkcCSaIxwxKsjyK8gDRMSi0u4eBu3EOLoGzo+TyesZli7axwK+ztnVCOp2Stu0tdXs9u4KGokbuTYdlm9RRybNNNHIv5mSKJZVKuA1AgbjIGkUspXfuJJBAu6HOfxY02lWdTHqI5JwXSZU9wUqTW5v9w5TnkhRwOBlOh9Sxy/loZoA8kKoqySUK7QbtReLZGcJYJ+tfqOaTqNQ0jtI7FmclmY8lieST97OBbrPSteR5AP9+Qcpz0nA8xjGAxjGAxjGAxjGAxjGAxjGAzp/oTSppNG2qbR92U7pFlsq0axjcVF0VGwFrTlgaJAIDc20mpMUiyLVowYefINjwQf7G86V6Z6tBO6CdJdQkkLExiVS+mKOw3BpGWgFdQpJJN87iSMC764jbqETydqNXijEwYENuCBmkAY+4AKrECyCFXwTS8qzsvqL1HHqOn6iLQaaeBmPbbSBaK7n91geAVslVB8rZ9uct6p6e1GmFyqoF7TTo5VuTtYKxKng+fNGsCMxjGAxjPVUk0Bd/GBcLBaKM1lTu+KJsEAg8jbX08kV9cjp2s/LzLIUV9vO00RyOD8gML+ho5iiUhSt8MQSPrV1/wBTnjSEkkmyfJPJN/P74H0F6B/EhNRAAUgSSLdamRVEcagHcB/pFAliAq8Dz4HK/wAU5pT1F0kfcsaqIxu3bFYbzZ3N7i7Ox5PLfSsp/DTadU8btSyxGPaf0yFnjVVb/wCtn/t85Ifi90nt6pJxEsY1CElU4UMh28i/1FdjH/8AQ++EaGy1XjkX5v8Av9PGU5UW4AocXzzZ/wDP++U4UxjGAxjLsuyl27rr33VbrP6a+Nu3z83gWsYypWNEDwfOBuPR26O+mQ6iaXTzxWxKxvK8jAjbsO8JRFn3bdpA5IvNR1MgZ2ZRtDMSF/2gngcfQZvnp30fBLoPzRS2bbHb7tsRJI3DlFaQnbtXdQDCwSRmi62B0kZXFMCbG3bX/LQ2+fFDAtO5Js5TjGAxjGAxjGAxjGAxjGAypKvm6+3+P85TlcUxUkiuQV5APDAg+fsfPxgUYxjAZ1/0XHLLpUjih08bTpSMUHvBZhPtZgfcdsRICkLanxxnIVUk0BZPgfXO4dP9Idn8mjlIW0wj7pNNTyEt20F28pKIoAHDKeOAMDP1XTOwyicQTOaZlWQUvPl97KHock8CjzdAnQ/xE6Bq4ZFgTSxxQaktOhCgPKVUs35iRze+NS9iwnlgOc7H13p8ejgdnkkZVQM10xlf2LHGoKkCyFoXySeKsjTNX+IczArMmm0WnlRreZN8rsGp0EVFmX9Q4TbYPu54Dl0voTVLEJN0R3XSKxLNtUSED27SdhDefBB+ReuZ0Pq/qvQaXSSafpzTTS6pQsmokBVIEKbGjhRvcCQWUk/Fck+OeYDKlr5J8H4vn4+cpxgMYyuKEt48WAW+Bfiz8YHQ/wAJ/TsskjSdt9skTqHVl9ybgJFC/qD8WCSo9ps1edN9YdJ3L2ZmM0csTGiY7LptAYkugrhRdkBpPKe0jS/S3Sj0hJZ5vzbxMDtQxdpQyGNqljdjsMngFqpeSLIAjOk+u3l1uqZtWmlSYRvFv3SJp9jISIgVapBF3K4FnjgkUONP9WemzotQ6KxkiDEJNVB6AJB+jC6ogfWqOQedYT1uOsGSPUQIAGY/8YRx9oiyz97d71WNaZStm7Kk+7mnWdAIJ5IlcSKjELIKIcfDAjg8V4JH0JyDCxjGUMYz0nA8ztXpz0PpNJ0+I61rm1xIEPcKLIZFKRxcCmZRZvnaz1Q4bOR9I6d35QhcKtMzsf8ASijcxA/1NQNAeT/fJ31X1fUazWNsLyppq7cYJeOMDapKAAAKzgeBzY5J5IdGm6a/5Yw6VI2bt9iNQWEcko2fqd1G6TYAwBNEKPKlgeM9T1U7yHvly6eza3HbCk+wL4QA2NoAAzufT+v60MNMVAMqMveACDTu2/8Apqu03tYL5BB5YUCTmjesNP8AlH0+okRZzIk2nlmKMpZ1AH9RWb/jKGFnwwrzyAHOsZtvpb08qnv6yNO00e6NXYXK18AIGB9wWRQzcWQaYjaYj1NpYo56hMJBVSyxO0kaNzaozEkjgHyfOBE4xjAYxjAYxjAYxjAYxjAZVHGWIVQSWIAUCySfAA+Tl3R6KSZxHEjOzeFUEk/wM6T+F/4cznXLLrItkaJvSyp3O9CMgKSQQGLg/BUYEx+FH4UMkw1ev2q0JJi01hmV1PMktWAVNUhN3yQAKPSer6GLTsOoSzJGIeVMhKKm4bWNkHdIbobhx9CTYg/xL9W/+iaVE08a79RuSMMAwOyt7y8c1vWlHktzQBB476c9Va3VdQSXUapXNgkTr3UYAg9uOIKaY+AEA8nwLwNy/FH8VdTX5fSp2op1DLqt39aRfnYUNKp4AILWvzyRnHp9Q7nc7MxoC2JJocAWftm5fipqzLqY2CpHGsfbjhVJYxHtY7xtkRf9bMPaK455vNJwGMYwGMYwGdD9F9Cjk04SUSzCe5QiRTukYVth3vHIFLXt4KsFtORvNc8zaPw86rDDrUXVTGLTyLKjtW9V3xugYoVZW87eVPB+mBvWo0DsddD3NOiaRTGR/TfYjbHMsjsVZmZgNwAssdpU7QBzf1SsQ1bCL9ASIK20pvqFPdt/07jz/P8AGbR6tkEc80MDOUkSYAngSrH3NzrtXlTJvFEk3FyQRQ1D1GHGqkEhbeu1W3MHKsqqrLuHBogj+Mg3H0pP07QLFNLqH3Tdu3T8vK0Le637RDsgS6IdbY8qDxUH+IfUNPNqx+WnOoWOJEbUbO2JWFklUoBFAIFAfB8+TrFHPMoZU5BPAr7ZTjAYxjAlfTOs08OpSTUqXjSyUA3bjXgixx5+fNeRYye6dqWJbXL3Y2E0e6XubfzCMWLxkcdxiIyTVKNh45GaaDXjJzRdPkmSGDdTyyqsYINKCCWPAv8A1xngEnivAwOv9J1OkVgrSStLG7e3tiNga4BfcwCsCADySGHiiBrn4tGbUaeGSDZ+X0oAkVTZSVto3HdztO9QBZ/Vd+7ia6TKO/HCulnjLSg/mZIe2NURG+/fW4GRlLNVgcuP1EVy71prWk1k+0sYkdYgfdtbtKIlc35YhCbPJs4FHSOusUGmaIS24ZRulVmdV2on9M+4VSgUCL4ZeTkTLoJFcx7SWC7iq+6l27yeL4C8n6Ub8ZjqxBsGiOb+mXTvjJU2pIoj6ggH/IrAs5WkZIJA/SLP2Fgf9SMr1UiMxMaFF49pbdRoXzQ4Js/a6585ZwGMYwGMYwGMYwGMYwNi9Edfi0mobvrcWojaCRhe+NHq2SvkUPv9CM6wn4iafS6aSbThJTp44zp4WKWqntoWkWM+whZqo8/ro8tnBlHObJ6g67A2mi0unhiVltp9UobfqGv2IWf3bVULY4BbmuBgYXqT1Xq+oyCXVy7yoIVQAqoCbIVVAAs+T5PyTln0+rd9WWZoCgZ+8u4NHtUkFNpB3k0ALHJF8XkeENbuOCBVi+b8DyRwef2+ozO6DNKmpjaByjqwIcAEpXJajwaAJr7YGV6qkLzb21EuoblWeYMswZSbVwWbxdDn4qhWQuTfqrq2r1EqnVStJtX2exYwATzSIAoO4EEjyQeTkJgMYxgMrVRRJaiKoV+r68/FZRjAZJem9KkusgjkNLJNGrGr4LAeP8ZG50D8I9CJZpT+XdnjEcialUWTsFW3FSrgr7wCLotxSg3WBl9YkXS9UlaATGXR6eR/6bXtlkZmcgozbUSOYrweCvNG80vr67dbIZley4eWMmn3NTSISbKtuLDmyPnkZKaLXyfnJ308qIkcMqbuIw8X6doDfLMQefJJJ+ch5dLJqdWy71LzyM29iqglrcsTdDzdfxk0dAn9f6PsIsMmrjiiQr+RihWBJCfCyzLKxZXAfcSCa8AeM5Zlc0RRipq1JBIIINccEcEfcZVqdK8bbHFGlNWDwwDDx9iMotYxjAYyt0AAIYEkGxR9vNUb88c8fXKMBmTL1GZ9m+Vz2VCx2xPbANgJ/tFknj65jZf0Om7siR3W9gu6idtnk0OTXnA7F6J9aSy6bSpNqZ2eTUCA2QQACpDmmFks0SDdZNuTwDu0L1P61bUpLp+wsatO0gO5nZRfCEkmzYJJHFk0Bm06z0j2dPpHjE0MceqVmd6ZnspbtGi+xgy8A7uGABNG9c9ceiJodY5gQPFOzNHsYPt590Z5u1Y0L8gqfnA03LiSgEnaCCGFHmrBF/HIux9xkjruk9gxKsyNJIGDIp4js7QN/wClgRfIJB5+KJi3WiQfjjAq7TVuo1dbq4vzV/XKMy//AFF+x2KTaH3hto3gkUQH8hfmh85iYDGMYDGMYDGMYDGMYGf0TRiWdEIZgbYotgsFBYqCASCQtXR8+M96vCgKSRqqLOpcRKxft0zJVnnkoTzzzmHp5ijBlJBBuxwRmR1KVmZdx/SiKB/tCjbVUKNgk/ck83ZDDyQ6BEG1MaEOd7bfYaYWCARwfBN+PAOR+Z3RZ1TURl3ZF3UzqSCit7WPt5NAngefHzgXuuadUEKqJADFu95BBJeS9hAHtFAfcqx+ayLzZfWv5SN002lYy/lw4k1FuRI7MWKx7+e2goA0LO483ea1gMYxgMYxgZvR+mHUzLCHRN1kyOdqIqgszMfPCqTQBJ8AEnOveltf0u4uliR5DEbV0DxpqJjyWBDByxAoWR4CjjnOMQzMjB0YqyEMrA0VI5BB+CDmyp+ImqWIokelSVlCNrVhUalhQXmbyGIABYAE+bvnJZ0Z2t6fHF1DWKgDRQxPG5A3KXZNg8EbT3Pca4BVqsDNc13Vpl1r6lGMUomeQFCR223E0p+g8ZP/AIfRxzrPpZe6FcxSkxBO5KEYq8I3EfqjkkIA+VHnwdV6hMZJHl27Q7sQPgfIW/kgEYgt6nUvK7SSMWeRizMeSzMbJP3JJy1jGUMYxgMqK8A8c3+/9v5ynPRXzgeZvH4e9Fg/+dO7bo5liggQqGeUixISx4VbDDgglTfjnSAM6Z6W9D6t9LER3e27rqSVBdEJSof6VEs1MSWCkANy3t4CN68+rbUxGbVTOms/WB3trWS3bCykK25WUqBxTDgHJ/Wa3sdJNxFZoEj2FWIMLGSmkbcBtYNtQxhfh7PkjQ9Wkkiyl3LsZ1jWIcvJISzFyPJ8uPrbgD5zfdb0IvCsDM/beGNVMdSHchWBVvaCG3FgVAIYsa4O7A5TqdS8jl3YszGyT/5wPtlrLuqgMbshIJRipIIYEg0aI4Iv5y1gMYxgMYxgMYxgMYxgMYxgegXkl1vo8mnYK5DEWrEHcA6kh1v5o2OLFg85GZN+o21REJ1KSD2cM0Qi7jGizbtoMrUUt2tjQ5qsCEzL6Vpu5PGhKqGdQWayqi+SwHJAFk19MxMyOnz7JUfbu2sCUthvF8rakHkWOCPOBneotPEJO5AwaJ+E/wBy7KUq/J91UbBIO7ivAicnfVOu0zsiaSBoIkDsUYlmLu7GyxJJAjESjmvaT8m4LAYxjAYxjArMp27b4BJr7mgT/gf2yjGMCW6DTdxGdkDIDuFUKZbJJIrgsOPk+Dlr1ANuqnQE7VnloXx+oi/7AY6TyJU91uiqCPi5I/P2zH6kVM0mxiy732sfLLZ2k/cismi3+Vft93Y2wsU7lHbuABK7vF0Qay2AK888cf3vn+2Xl10giMIb2M6yFaHLKGVTdXwGbi65yxlDGMYDGMYHozp3/uyidJfSL+Ym1Ooj7TvJtWKBTGIj2grEsSovkCyxJvweYZWYiDRBB44IrzyP8EYHSNSnT9MYNU3tLztJUUTPtZUiJh3PsG0B9wVdw9w/qEHmWTr2940lZ9/bMO4LtLFWdXmVV29tVQyyszUPcB5QnOcddlRtipJIyw1GNxalG0UQp8E7GJrjx++SvVdFqItI8yzK0WreyTvMpRHZUR3ZQCDvVyqnmlLDgZOiH6iNF3pe00pj2HtkIEBfirVpGIj8/wCon7fAjtX297drdsv27qsD6Gics5c0+zd/U3bef01fg15+9ZRbxjGAxjGAxjGAxjGAxjGAyd676gi1ESJHAyPe+WVpTIZH27fYKAjUncxFEkkWxrISNNxAFckDkgDn6k8Afc5TgMyemsBNGTuoOhO39Xkfp+/0zGy/oTUqHdtp19/+3ke7+POBd16MakJYhywDH52kX/Hu+Mw8m/VfXpdZMJJH3ABgo2hAlu7sAq8D3Of3yEyQMYxlDGMYDGMYEv6eiBMx5tItyeACwdCLJ8eCf3GR+u/4r+3b729v+3k8fxmd0WPcJE7m3uKq7aJBJkjALV8Cyf4++YOuZTK5TlS7EGqsEmuPjj4yaKZwoNLzVjdzT8mmAItRVcZbYUau/vzz9+cDLrW9n2jao49q2BSgAcbmqvueT9cotsBQom/niqN/HPPFfTKcYwGMYwGVyTMxtmZjQFkkmlACiz8AAAfYZRlUa2QPqQMCb1Dad5YwkXaDTbmdpN1RlYiEJO0Wp7hur9wFms2vqXobUflNRNKjtK1OiBFAIU7nYE+8rsDtajY3xe3jTOszTOS8iOKfYWIbbuUe4cjhwCLH38Zk6T1R1GSFOnRaiXtMe2sCkL3NxPtYiiwtiKY1VfAye+iEmhZGKuCpXgqeCP3yjJv1B0jVI7SahkkcECQq6uYzwAG2+PgCuPjITKGeg/5zzGAxjGAxjGAxjGAxjGB6BgZK+ljMdUkcBUPNcW5lDqquKZipBFBbPjislvVnQ4EdhDJvlRDLIQqxxuLpu2g8EG7F0aNeOZ0anmV0pGaeJVVWLSIArXTEsAAa5o5i5l9KnCTxOylgkiMVBKlqINAjkfuOcoq10KqkZHlt5PN8BioFVwfafk3YzCzM1si7IlCsNqNuJNh2Lv7lFcDbsFc8qT80MPAYxjA9AwM8xgenPMYwJz0u+1pGtfYqvtPhgrC7P08XVnngccR3UkjEjCNWUAkFSQdpBogEeR/5ZzN6FHxPZK1Df25eOgTXAN/yaHzmJ1dAJ5KoAySEAVwN7AcfHjxmdGNBCXZUHliFH7k0PGTfqX0VqtBqBpZQGcxd72W3sAYsTxY2iN7+m05idf1unlkR9NF2h2ow6VS9wCmKDcePHJ5PJoXWe9VAaKGc6szSyh1kjYsWgCHagLHyCtV/OaEVjGMBjGMBmb0eCF5lXUSduM7rfng0dtlUYgE0LCnz/OY0GnZ22opY0TQ5PAJP+AcpRqIPHBuj4/nA2P1r1ubUSCOTUmcacsga7F0oYj+mhP6QNxWzt/bNcjfaQfoQf7Zl6+VDwq0e47E/Y7QF+wBDH/mzCyQbT1P1bpJNO8UHStPBJMFD6gPLIRRDExrIx2EkeeTRI++atjGUMYxgek55jGAxjGAxjGAxjGBldN6i+nlWaM0y3R+xBUj+QSMl+s+qo50dItBpdP3SN0i9x5CFqgGkYhbI5KgX8/NsYGvZcgHvX9x/1xjAzutsNyKtFUVlU1yR3Hb3cCzbnn6V9MjcYyTwMYxlDGMYDGMYGy+jZCTNHtVgyRWh47taiKoya4BLDn6gfAzA9V6Iwa2eItuMcrhm+rWb/wA3jGQU9J6Ys6yM8pjEMZK+3dublgp5G0UHN8/tkXjGAxjGUMvSaglFj2oNhY7gKZt1cM3yBXA+LP1xjAudNWIyqJnZIyaZ15KgjzVHj68eLy28Y7hWNt43UrVt3i6U0fF8cYxgZPUopKDsoCs0igjaASm0NwPpYzAxjJAxjGUM9rPMYDGMYDGMYH//2Q==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5306" name="Picture 10" descr="http://t1.gstatic.com/images?q=tbn:ANd9GcRyE1_KlkQlRWrKiuiPxhX_XlQr4I_rr2sfxO2JiwhFtMieIpbsqQ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18597" y="4415037"/>
            <a:ext cx="2619375" cy="1743076"/>
          </a:xfrm>
          <a:prstGeom prst="rect">
            <a:avLst/>
          </a:prstGeom>
          <a:noFill/>
        </p:spPr>
      </p:pic>
      <p:pic>
        <p:nvPicPr>
          <p:cNvPr id="13" name="Picture 12" descr="index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235" y="4415038"/>
            <a:ext cx="2619375" cy="17430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50610" y="1559337"/>
            <a:ext cx="41489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sz="2400" u="sng" dirty="0" smtClean="0">
                <a:solidFill>
                  <a:schemeClr val="bg1"/>
                </a:solidFill>
              </a:rPr>
              <a:t> </a:t>
            </a:r>
            <a:r>
              <a:rPr lang="fr-FR" sz="2400" u="sng" dirty="0" err="1" smtClean="0">
                <a:solidFill>
                  <a:schemeClr val="bg1"/>
                </a:solidFill>
              </a:rPr>
              <a:t>Shutter</a:t>
            </a:r>
            <a:r>
              <a:rPr lang="fr-FR" sz="2400" u="sng" dirty="0" smtClean="0">
                <a:solidFill>
                  <a:schemeClr val="bg1"/>
                </a:solidFill>
              </a:rPr>
              <a:t> speed :</a:t>
            </a:r>
            <a:endParaRPr lang="fr-FR" sz="2400" u="sng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41743" y="3761465"/>
            <a:ext cx="27022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err="1" smtClean="0">
                <a:solidFill>
                  <a:schemeClr val="bg1"/>
                </a:solidFill>
              </a:rPr>
              <a:t>Allows</a:t>
            </a:r>
            <a:r>
              <a:rPr lang="fr-FR" sz="2400" dirty="0" smtClean="0">
                <a:solidFill>
                  <a:schemeClr val="bg1"/>
                </a:solidFill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</a:rPr>
              <a:t>you</a:t>
            </a:r>
            <a:r>
              <a:rPr lang="fr-FR" sz="2400" dirty="0" smtClean="0">
                <a:solidFill>
                  <a:schemeClr val="bg1"/>
                </a:solidFill>
              </a:rPr>
              <a:t> to </a:t>
            </a:r>
            <a:r>
              <a:rPr lang="fr-FR" sz="2400" dirty="0" err="1" smtClean="0">
                <a:solidFill>
                  <a:schemeClr val="bg1"/>
                </a:solidFill>
              </a:rPr>
              <a:t>create</a:t>
            </a:r>
            <a:r>
              <a:rPr lang="fr-FR" sz="2400" dirty="0" smtClean="0">
                <a:solidFill>
                  <a:schemeClr val="bg1"/>
                </a:solidFill>
              </a:rPr>
              <a:t> « </a:t>
            </a:r>
            <a:r>
              <a:rPr lang="fr-FR" sz="2400" dirty="0" err="1" smtClean="0">
                <a:solidFill>
                  <a:schemeClr val="bg1"/>
                </a:solidFill>
              </a:rPr>
              <a:t>artistic</a:t>
            </a:r>
            <a:r>
              <a:rPr lang="fr-FR" sz="2400" dirty="0" smtClean="0">
                <a:solidFill>
                  <a:schemeClr val="bg1"/>
                </a:solidFill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</a:rPr>
              <a:t>blurs</a:t>
            </a:r>
            <a:r>
              <a:rPr lang="fr-FR" sz="2400" dirty="0" smtClean="0">
                <a:solidFill>
                  <a:schemeClr val="bg1"/>
                </a:solidFill>
              </a:rPr>
              <a:t> »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32235" y="3898781"/>
            <a:ext cx="26193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</a:rPr>
              <a:t>High speed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580497" y="3898781"/>
            <a:ext cx="26193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err="1" smtClean="0">
                <a:solidFill>
                  <a:schemeClr val="bg1"/>
                </a:solidFill>
              </a:rPr>
              <a:t>Low</a:t>
            </a:r>
            <a:r>
              <a:rPr lang="fr-FR" sz="2400" dirty="0" smtClean="0">
                <a:solidFill>
                  <a:schemeClr val="bg1"/>
                </a:solidFill>
              </a:rPr>
              <a:t> speed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18" name="Notched Right Arrow 17"/>
          <p:cNvSpPr/>
          <p:nvPr/>
        </p:nvSpPr>
        <p:spPr>
          <a:xfrm>
            <a:off x="5882186" y="3912429"/>
            <a:ext cx="586853" cy="461664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2462455" y="328621"/>
            <a:ext cx="5491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>
              <a:buFont typeface="Wingdings" charset="2"/>
              <a:buChar char="Ø"/>
            </a:pPr>
            <a:r>
              <a:rPr lang="fr-FR" sz="32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Settings and </a:t>
            </a:r>
            <a:r>
              <a:rPr lang="fr-FR" sz="3200" dirty="0" err="1" smtClean="0">
                <a:solidFill>
                  <a:schemeClr val="bg1"/>
                </a:solidFill>
                <a:latin typeface="American Typewriter"/>
                <a:cs typeface="American Typewriter"/>
              </a:rPr>
              <a:t>their</a:t>
            </a:r>
            <a:r>
              <a:rPr lang="fr-FR" sz="32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 </a:t>
            </a:r>
            <a:r>
              <a:rPr lang="fr-FR" sz="3200" dirty="0" err="1" smtClean="0">
                <a:solidFill>
                  <a:schemeClr val="bg1"/>
                </a:solidFill>
                <a:latin typeface="American Typewriter"/>
                <a:cs typeface="American Typewriter"/>
              </a:rPr>
              <a:t>effects</a:t>
            </a:r>
            <a:r>
              <a:rPr lang="fr-FR" sz="32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 :</a:t>
            </a:r>
            <a:endParaRPr lang="fr-FR" sz="3200" dirty="0">
              <a:solidFill>
                <a:schemeClr val="bg1"/>
              </a:solidFill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123671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2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2" descr="http://t0.gstatic.com/images?q=tbn:ANd9GcQc5I3GG2Oz55orjgD1A7LfwR6ps-wyzMz-rpg2kGiOpzu_B9pL"/>
          <p:cNvSpPr>
            <a:spLocks noChangeAspect="1" noChangeArrowheads="1"/>
          </p:cNvSpPr>
          <p:nvPr/>
        </p:nvSpPr>
        <p:spPr bwMode="auto">
          <a:xfrm>
            <a:off x="63500" y="-136525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5302" name="AutoShape 6" descr="data:image/jpeg;base64,/9j/4AAQSkZJRgABAQAAAQABAAD/2wCEAAkGBhAQEBUQEBARExUQFRUUFxAYFxcVFxAZGBsZGBYVFhcZGycgFxkjGRUUIC8iJCcrLC0sGCAyNTAsNiYtLSkBCQoKDgwOGg8PFywkHBwsKSwsKSwsKSwsLCksLCwpLCwpLCksLCkpKSwsLCksLCksLCwsKSwsLCkpLCwsLCwsLP/AABEIALcBEwMBIgACEQEDEQH/xAAcAAEAAQUBAQAAAAAAAAAAAAAABQIDBAYHAQj/xAA3EAACAgEDAwMCBQMCBQUAAAABAgMRAAQSIQUTMQYiQVFhBxQycYEjkaFCUjOCscHwFRc0YnL/xAAWAQEBAQAAAAAAAAAAAAAAAAAAAQL/xAAYEQEBAQEBAAAAAAAAAAAAAAAAAUERMf/aAAwDAQACEQMRAD8A4bjGMBjGMBjGMBjGMBjGMBjGMBjGMBjGMBjMzp/Tu7uLSJGiAFpG3GrNABVBZj+w/esp6noGglaJvK18V5AYWD4NEcYGLjGMBjGMBjGMBjGMBjGMBjGMBjGMBjGMBjGMBjGMBjGMBjGMBjGMBjGMBjGMBjGMBjGZkfS3MfcJRQRa7mCmT3bDs+pBPI+nOB038PPTLPFC6rC0Tqxl73aaN5i4Ee1GFSFUJWn4DdyqNXoXrbQxwdQniiraj8AAhQSAWCg/6AxIH1AHnznRuixCLpYWF9PprCPJIwDgu+9UvuOC3tCtYBGx6CvfHPfV2kmjMHdcSAw+2VQQrKJJOASo3VY/gj4rIzGv4xntZWnmMYwGMYwGMZd01b13AsNwtR5YXyB+4wB0rhBIUbYTQejtJ+gbxeWs71rOmibps8cW9+65p5NwMo3ApFDGwKxRopoEbSe0DSis4Zr9G8MrwvQaJ2Rq5FqSDR+RYwkqxjK1iu6I4FnkD+OfJ/bKMKYxjAYxjAYxjAYxjAYxjAYxjAYxjAYz0jPMBjGMBjGXe4uzbs926+5Z8VW2vHnm8C90/pkk5IjC+0WSzpGo+ANzsBZ+BdnGt6bNpyO6jJd7T8NXyrDhh9wc96b1WXTljEV942srIkqsPNFJFKnkfTM7T+rNUpPuVlbgx7FVf2XYFKf8pGB0vp/rg9O0mmMmnleIwwqWfd3UZg5IjJcr2/ZGwU1a8e3Od+tfU66+cSJEIkRdoUADcSzOzlQTtJLeLNADk+c7Np2bqHS4Jx2CxCH8uojcSleWiRWDlaO/jyNhN155v+K3o6PRNDMkXY/MAgwgkqSiRl5EPwCzkFaABArg8RmNAxjGVoxjGAxjGB6po39P5/wfObv6Ig/Jv+YkcCSaIxwxKsjyK8gDRMSi0u4eBu3EOLoGzo+TyesZli7axwK+ztnVCOp2Stu0tdXs9u4KGokbuTYdlm9RRybNNNHIv5mSKJZVKuA1AgbjIGkUspXfuJJBAu6HOfxY02lWdTHqI5JwXSZU9wUqTW5v9w5TnkhRwOBlOh9Sxy/loZoA8kKoqySUK7QbtReLZGcJYJ+tfqOaTqNQ0jtI7FmclmY8lieST97OBbrPSteR5AP9+Qcpz0nA8xjGAxjGAxjGAxjGAxjGAxjGAzp/oTSppNG2qbR92U7pFlsq0axjcVF0VGwFrTlgaJAIDc20mpMUiyLVowYefINjwQf7G86V6Z6tBO6CdJdQkkLExiVS+mKOw3BpGWgFdQpJJN87iSMC764jbqETydqNXijEwYENuCBmkAY+4AKrECyCFXwTS8qzsvqL1HHqOn6iLQaaeBmPbbSBaK7n91geAVslVB8rZ9uct6p6e1GmFyqoF7TTo5VuTtYKxKng+fNGsCMxjGAxjPVUk0Bd/GBcLBaKM1lTu+KJsEAg8jbX08kV9cjp2s/LzLIUV9vO00RyOD8gML+ho5iiUhSt8MQSPrV1/wBTnjSEkkmyfJPJN/P74H0F6B/EhNRAAUgSSLdamRVEcagHcB/pFAliAq8Dz4HK/wAU5pT1F0kfcsaqIxu3bFYbzZ3N7i7Ox5PLfSsp/DTadU8btSyxGPaf0yFnjVVb/wCtn/t85Ifi90nt6pJxEsY1CElU4UMh28i/1FdjH/8AQ++EaGy1XjkX5v8Av9PGU5UW4AocXzzZ/wDP++U4UxjGAxjLsuyl27rr33VbrP6a+Nu3z83gWsYypWNEDwfOBuPR26O+mQ6iaXTzxWxKxvK8jAjbsO8JRFn3bdpA5IvNR1MgZ2ZRtDMSF/2gngcfQZvnp30fBLoPzRS2bbHb7tsRJI3DlFaQnbtXdQDCwSRmi62B0kZXFMCbG3bX/LQ2+fFDAtO5Js5TjGAxjGAxjGAxjGAxjGAypKvm6+3+P85TlcUxUkiuQV5APDAg+fsfPxgUYxjAZ1/0XHLLpUjih08bTpSMUHvBZhPtZgfcdsRICkLanxxnIVUk0BZPgfXO4dP9Idn8mjlIW0wj7pNNTyEt20F28pKIoAHDKeOAMDP1XTOwyicQTOaZlWQUvPl97KHock8CjzdAnQ/xE6Bq4ZFgTSxxQaktOhCgPKVUs35iRze+NS9iwnlgOc7H13p8ejgdnkkZVQM10xlf2LHGoKkCyFoXySeKsjTNX+IczArMmm0WnlRreZN8rsGp0EVFmX9Q4TbYPu54Dl0voTVLEJN0R3XSKxLNtUSED27SdhDefBB+ReuZ0Pq/qvQaXSSafpzTTS6pQsmokBVIEKbGjhRvcCQWUk/Fck+OeYDKlr5J8H4vn4+cpxgMYyuKEt48WAW+Bfiz8YHQ/wAJ/TsskjSdt9skTqHVl9ybgJFC/qD8WCSo9ps1edN9YdJ3L2ZmM0csTGiY7LptAYkugrhRdkBpPKe0jS/S3Sj0hJZ5vzbxMDtQxdpQyGNqljdjsMngFqpeSLIAjOk+u3l1uqZtWmlSYRvFv3SJp9jISIgVapBF3K4FnjgkUONP9WemzotQ6KxkiDEJNVB6AJB+jC6ogfWqOQedYT1uOsGSPUQIAGY/8YRx9oiyz97d71WNaZStm7Kk+7mnWdAIJ5IlcSKjELIKIcfDAjg8V4JH0JyDCxjGUMYz0nA8ztXpz0PpNJ0+I61rm1xIEPcKLIZFKRxcCmZRZvnaz1Q4bOR9I6d35QhcKtMzsf8ASijcxA/1NQNAeT/fJ31X1fUazWNsLyppq7cYJeOMDapKAAAKzgeBzY5J5IdGm6a/5Yw6VI2bt9iNQWEcko2fqd1G6TYAwBNEKPKlgeM9T1U7yHvly6eza3HbCk+wL4QA2NoAAzufT+v60MNMVAMqMveACDTu2/8Apqu03tYL5BB5YUCTmjesNP8AlH0+okRZzIk2nlmKMpZ1AH9RWb/jKGFnwwrzyAHOsZtvpb08qnv6yNO00e6NXYXK18AIGB9wWRQzcWQaYjaYj1NpYo56hMJBVSyxO0kaNzaozEkjgHyfOBE4xjAYxjAYxjAYxjAYxjAZVHGWIVQSWIAUCySfAA+Tl3R6KSZxHEjOzeFUEk/wM6T+F/4cznXLLrItkaJvSyp3O9CMgKSQQGLg/BUYEx+FH4UMkw1ev2q0JJi01hmV1PMktWAVNUhN3yQAKPSer6GLTsOoSzJGIeVMhKKm4bWNkHdIbobhx9CTYg/xL9W/+iaVE08a79RuSMMAwOyt7y8c1vWlHktzQBB476c9Va3VdQSXUapXNgkTr3UYAg9uOIKaY+AEA8nwLwNy/FH8VdTX5fSp2op1DLqt39aRfnYUNKp4AILWvzyRnHp9Q7nc7MxoC2JJocAWftm5fipqzLqY2CpHGsfbjhVJYxHtY7xtkRf9bMPaK455vNJwGMYwGMYwGdD9F9Cjk04SUSzCe5QiRTukYVth3vHIFLXt4KsFtORvNc8zaPw86rDDrUXVTGLTyLKjtW9V3xugYoVZW87eVPB+mBvWo0DsddD3NOiaRTGR/TfYjbHMsjsVZmZgNwAssdpU7QBzf1SsQ1bCL9ASIK20pvqFPdt/07jz/P8AGbR6tkEc80MDOUkSYAngSrH3NzrtXlTJvFEk3FyQRQ1D1GHGqkEhbeu1W3MHKsqqrLuHBogj+Mg3H0pP07QLFNLqH3Tdu3T8vK0Le637RDsgS6IdbY8qDxUH+IfUNPNqx+WnOoWOJEbUbO2JWFklUoBFAIFAfB8+TrFHPMoZU5BPAr7ZTjAYxjAlfTOs08OpSTUqXjSyUA3bjXgixx5+fNeRYye6dqWJbXL3Y2E0e6XubfzCMWLxkcdxiIyTVKNh45GaaDXjJzRdPkmSGDdTyyqsYINKCCWPAv8A1xngEnivAwOv9J1OkVgrSStLG7e3tiNga4BfcwCsCADySGHiiBrn4tGbUaeGSDZ+X0oAkVTZSVto3HdztO9QBZ/Vd+7ia6TKO/HCulnjLSg/mZIe2NURG+/fW4GRlLNVgcuP1EVy71prWk1k+0sYkdYgfdtbtKIlc35YhCbPJs4FHSOusUGmaIS24ZRulVmdV2on9M+4VSgUCL4ZeTkTLoJFcx7SWC7iq+6l27yeL4C8n6Ub8ZjqxBsGiOb+mXTvjJU2pIoj6ggH/IrAs5WkZIJA/SLP2Fgf9SMr1UiMxMaFF49pbdRoXzQ4Js/a6585ZwGMYwGMYwGMYwGMYwNi9Edfi0mobvrcWojaCRhe+NHq2SvkUPv9CM6wn4iafS6aSbThJTp44zp4WKWqntoWkWM+whZqo8/ro8tnBlHObJ6g67A2mi0unhiVltp9UobfqGv2IWf3bVULY4BbmuBgYXqT1Xq+oyCXVy7yoIVQAqoCbIVVAAs+T5PyTln0+rd9WWZoCgZ+8u4NHtUkFNpB3k0ALHJF8XkeENbuOCBVi+b8DyRwef2+ozO6DNKmpjaByjqwIcAEpXJajwaAJr7YGV6qkLzb21EuoblWeYMswZSbVwWbxdDn4qhWQuTfqrq2r1EqnVStJtX2exYwATzSIAoO4EEjyQeTkJgMYxgMrVRRJaiKoV+r68/FZRjAZJem9KkusgjkNLJNGrGr4LAeP8ZG50D8I9CJZpT+XdnjEcialUWTsFW3FSrgr7wCLotxSg3WBl9YkXS9UlaATGXR6eR/6bXtlkZmcgozbUSOYrweCvNG80vr67dbIZley4eWMmn3NTSISbKtuLDmyPnkZKaLXyfnJ308qIkcMqbuIw8X6doDfLMQefJJJ+ch5dLJqdWy71LzyM29iqglrcsTdDzdfxk0dAn9f6PsIsMmrjiiQr+RihWBJCfCyzLKxZXAfcSCa8AeM5Zlc0RRipq1JBIIINccEcEfcZVqdK8bbHFGlNWDwwDDx9iMotYxjAYyt0AAIYEkGxR9vNUb88c8fXKMBmTL1GZ9m+Vz2VCx2xPbANgJ/tFknj65jZf0Om7siR3W9gu6idtnk0OTXnA7F6J9aSy6bSpNqZ2eTUCA2QQACpDmmFks0SDdZNuTwDu0L1P61bUpLp+wsatO0gO5nZRfCEkmzYJJHFk0Bm06z0j2dPpHjE0MceqVmd6ZnspbtGi+xgy8A7uGABNG9c9ceiJodY5gQPFOzNHsYPt590Z5u1Y0L8gqfnA03LiSgEnaCCGFHmrBF/HIux9xkjruk9gxKsyNJIGDIp4js7QN/wClgRfIJB5+KJi3WiQfjjAq7TVuo1dbq4vzV/XKMy//AFF+x2KTaH3hto3gkUQH8hfmh85iYDGMYDGMYDGMYDGMYGf0TRiWdEIZgbYotgsFBYqCASCQtXR8+M96vCgKSRqqLOpcRKxft0zJVnnkoTzzzmHp5ijBlJBBuxwRmR1KVmZdx/SiKB/tCjbVUKNgk/ck83ZDDyQ6BEG1MaEOd7bfYaYWCARwfBN+PAOR+Z3RZ1TURl3ZF3UzqSCit7WPt5NAngefHzgXuuadUEKqJADFu95BBJeS9hAHtFAfcqx+ayLzZfWv5SN002lYy/lw4k1FuRI7MWKx7+e2goA0LO483ea1gMYxgMYxgZvR+mHUzLCHRN1kyOdqIqgszMfPCqTQBJ8AEnOveltf0u4uliR5DEbV0DxpqJjyWBDByxAoWR4CjjnOMQzMjB0YqyEMrA0VI5BB+CDmyp+ImqWIokelSVlCNrVhUalhQXmbyGIABYAE+bvnJZ0Z2t6fHF1DWKgDRQxPG5A3KXZNg8EbT3Pca4BVqsDNc13Vpl1r6lGMUomeQFCR223E0p+g8ZP/AIfRxzrPpZe6FcxSkxBO5KEYq8I3EfqjkkIA+VHnwdV6hMZJHl27Q7sQPgfIW/kgEYgt6nUvK7SSMWeRizMeSzMbJP3JJy1jGUMYxgMqK8A8c3+/9v5ynPRXzgeZvH4e9Fg/+dO7bo5liggQqGeUixISx4VbDDgglTfjnSAM6Z6W9D6t9LER3e27rqSVBdEJSof6VEs1MSWCkANy3t4CN68+rbUxGbVTOms/WB3trWS3bCykK25WUqBxTDgHJ/Wa3sdJNxFZoEj2FWIMLGSmkbcBtYNtQxhfh7PkjQ9Wkkiyl3LsZ1jWIcvJISzFyPJ8uPrbgD5zfdb0IvCsDM/beGNVMdSHchWBVvaCG3FgVAIYsa4O7A5TqdS8jl3YszGyT/5wPtlrLuqgMbshIJRipIIYEg0aI4Iv5y1gMYxgMYxgMYxgMYxgMYxgegXkl1vo8mnYK5DEWrEHcA6kh1v5o2OLFg85GZN+o21REJ1KSD2cM0Qi7jGizbtoMrUUt2tjQ5qsCEzL6Vpu5PGhKqGdQWayqi+SwHJAFk19MxMyOnz7JUfbu2sCUthvF8rakHkWOCPOBneotPEJO5AwaJ+E/wBy7KUq/J91UbBIO7ivAicnfVOu0zsiaSBoIkDsUYlmLu7GyxJJAjESjmvaT8m4LAYxjAYxjArMp27b4BJr7mgT/gf2yjGMCW6DTdxGdkDIDuFUKZbJJIrgsOPk+Dlr1ANuqnQE7VnloXx+oi/7AY6TyJU91uiqCPi5I/P2zH6kVM0mxiy732sfLLZ2k/cismi3+Vft93Y2wsU7lHbuABK7vF0Qay2AK888cf3vn+2Xl10giMIb2M6yFaHLKGVTdXwGbi65yxlDGMYDGMYHozp3/uyidJfSL+Ym1Ooj7TvJtWKBTGIj2grEsSovkCyxJvweYZWYiDRBB44IrzyP8EYHSNSnT9MYNU3tLztJUUTPtZUiJh3PsG0B9wVdw9w/qEHmWTr2940lZ9/bMO4LtLFWdXmVV29tVQyyszUPcB5QnOcddlRtipJIyw1GNxalG0UQp8E7GJrjx++SvVdFqItI8yzK0WreyTvMpRHZUR3ZQCDvVyqnmlLDgZOiH6iNF3pe00pj2HtkIEBfirVpGIj8/wCon7fAjtX297drdsv27qsD6Gics5c0+zd/U3bef01fg15+9ZRbxjGAxjGAxjGAxjGAxjGAyd676gi1ESJHAyPe+WVpTIZH27fYKAjUncxFEkkWxrISNNxAFckDkgDn6k8Afc5TgMyemsBNGTuoOhO39Xkfp+/0zGy/oTUqHdtp19/+3ke7+POBd16MakJYhywDH52kX/Hu+Mw8m/VfXpdZMJJH3ABgo2hAlu7sAq8D3Of3yEyQMYxlDGMYDGMYEv6eiBMx5tItyeACwdCLJ8eCf3GR+u/4r+3b729v+3k8fxmd0WPcJE7m3uKq7aJBJkjALV8Cyf4++YOuZTK5TlS7EGqsEmuPjj4yaKZwoNLzVjdzT8mmAItRVcZbYUau/vzz9+cDLrW9n2jao49q2BSgAcbmqvueT9cotsBQom/niqN/HPPFfTKcYwGMYwGVyTMxtmZjQFkkmlACiz8AAAfYZRlUa2QPqQMCb1Dad5YwkXaDTbmdpN1RlYiEJO0Wp7hur9wFms2vqXobUflNRNKjtK1OiBFAIU7nYE+8rsDtajY3xe3jTOszTOS8iOKfYWIbbuUe4cjhwCLH38Zk6T1R1GSFOnRaiXtMe2sCkL3NxPtYiiwtiKY1VfAye+iEmhZGKuCpXgqeCP3yjJv1B0jVI7SahkkcECQq6uYzwAG2+PgCuPjITKGeg/5zzGAxjGAxjGAxjGAxjGB6BgZK+ljMdUkcBUPNcW5lDqquKZipBFBbPjislvVnQ4EdhDJvlRDLIQqxxuLpu2g8EG7F0aNeOZ0anmV0pGaeJVVWLSIArXTEsAAa5o5i5l9KnCTxOylgkiMVBKlqINAjkfuOcoq10KqkZHlt5PN8BioFVwfafk3YzCzM1si7IlCsNqNuJNh2Lv7lFcDbsFc8qT80MPAYxjA9AwM8xgenPMYwJz0u+1pGtfYqvtPhgrC7P08XVnngccR3UkjEjCNWUAkFSQdpBogEeR/5ZzN6FHxPZK1Df25eOgTXAN/yaHzmJ1dAJ5KoAySEAVwN7AcfHjxmdGNBCXZUHliFH7k0PGTfqX0VqtBqBpZQGcxd72W3sAYsTxY2iN7+m05idf1unlkR9NF2h2ow6VS9wCmKDcePHJ5PJoXWe9VAaKGc6szSyh1kjYsWgCHagLHyCtV/OaEVjGMBjGMBmb0eCF5lXUSduM7rfng0dtlUYgE0LCnz/OY0GnZ22opY0TQ5PAJP+AcpRqIPHBuj4/nA2P1r1ubUSCOTUmcacsga7F0oYj+mhP6QNxWzt/bNcjfaQfoQf7Zl6+VDwq0e47E/Y7QF+wBDH/mzCyQbT1P1bpJNO8UHStPBJMFD6gPLIRRDExrIx2EkeeTRI++atjGUMYxgek55jGAxjGAxjGAxjGBldN6i+nlWaM0y3R+xBUj+QSMl+s+qo50dItBpdP3SN0i9x5CFqgGkYhbI5KgX8/NsYGvZcgHvX9x/1xjAzutsNyKtFUVlU1yR3Hb3cCzbnn6V9MjcYyTwMYxlDGMYDGMYGy+jZCTNHtVgyRWh47taiKoya4BLDn6gfAzA9V6Iwa2eItuMcrhm+rWb/wA3jGQU9J6Ys6yM8pjEMZK+3dublgp5G0UHN8/tkXjGAxjGUMvSaglFj2oNhY7gKZt1cM3yBXA+LP1xjAudNWIyqJnZIyaZ15KgjzVHj68eLy28Y7hWNt43UrVt3i6U0fF8cYxgZPUopKDsoCs0igjaASm0NwPpYzAxjJAxjGUM9rPMYDGMYDGMYH//2Q==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5304" name="AutoShape 8" descr="data:image/jpeg;base64,/9j/4AAQSkZJRgABAQAAAQABAAD/2wCEAAkGBhAQEBUQEBARExUQFRUUFxAYFxcVFxAZGBsZGBYVFhcZGycgFxkjGRUUIC8iJCcrLC0sGCAyNTAsNiYtLSkBCQoKDgwOGg8PFywkHBwsKSwsKSwsKSwsLCksLCwpLCwpLCksLCkpKSwsLCksLCksLCwsKSwsLCkpLCwsLCwsLP/AABEIALcBEwMBIgACEQEDEQH/xAAcAAEAAQUBAQAAAAAAAAAAAAAABQIDBAYHAQj/xAA3EAACAgEDAwMCBQMCBQUAAAABAgMRAAQSIQUTMQYiQVFhBxQycYEjkaFCUjOCscHwFRc0YnL/xAAWAQEBAQAAAAAAAAAAAAAAAAAAAQL/xAAYEQEBAQEBAAAAAAAAAAAAAAAAAUERMf/aAAwDAQACEQMRAD8A4bjGMBjGMBjGMBjGMBjGMBjGMBjGMBjGMBjMzp/Tu7uLSJGiAFpG3GrNABVBZj+w/esp6noGglaJvK18V5AYWD4NEcYGLjGMBjGMBjGMBjGMBjGMBjGMBjGMBjGMBjGMBjGMBjGMBjGMBjGMBjGMBjGMBjGMBjGZkfS3MfcJRQRa7mCmT3bDs+pBPI+nOB038PPTLPFC6rC0Tqxl73aaN5i4Ee1GFSFUJWn4DdyqNXoXrbQxwdQniiraj8AAhQSAWCg/6AxIH1AHnznRuixCLpYWF9PprCPJIwDgu+9UvuOC3tCtYBGx6CvfHPfV2kmjMHdcSAw+2VQQrKJJOASo3VY/gj4rIzGv4xntZWnmMYwGMYwGMZd01b13AsNwtR5YXyB+4wB0rhBIUbYTQejtJ+gbxeWs71rOmibps8cW9+65p5NwMo3ApFDGwKxRopoEbSe0DSis4Zr9G8MrwvQaJ2Rq5FqSDR+RYwkqxjK1iu6I4FnkD+OfJ/bKMKYxjAYxjAYxjAYxjAYxjAYxjAYxjAYz0jPMBjGMBjGXe4uzbs926+5Z8VW2vHnm8C90/pkk5IjC+0WSzpGo+ANzsBZ+BdnGt6bNpyO6jJd7T8NXyrDhh9wc96b1WXTljEV942srIkqsPNFJFKnkfTM7T+rNUpPuVlbgx7FVf2XYFKf8pGB0vp/rg9O0mmMmnleIwwqWfd3UZg5IjJcr2/ZGwU1a8e3Od+tfU66+cSJEIkRdoUADcSzOzlQTtJLeLNADk+c7Np2bqHS4Jx2CxCH8uojcSleWiRWDlaO/jyNhN155v+K3o6PRNDMkXY/MAgwgkqSiRl5EPwCzkFaABArg8RmNAxjGVoxjGAxjGB6po39P5/wfObv6Ig/Jv+YkcCSaIxwxKsjyK8gDRMSi0u4eBu3EOLoGzo+TyesZli7axwK+ztnVCOp2Stu0tdXs9u4KGokbuTYdlm9RRybNNNHIv5mSKJZVKuA1AgbjIGkUspXfuJJBAu6HOfxY02lWdTHqI5JwXSZU9wUqTW5v9w5TnkhRwOBlOh9Sxy/loZoA8kKoqySUK7QbtReLZGcJYJ+tfqOaTqNQ0jtI7FmclmY8lieST97OBbrPSteR5AP9+Qcpz0nA8xjGAxjGAxjGAxjGAxjGAxjGAzp/oTSppNG2qbR92U7pFlsq0axjcVF0VGwFrTlgaJAIDc20mpMUiyLVowYefINjwQf7G86V6Z6tBO6CdJdQkkLExiVS+mKOw3BpGWgFdQpJJN87iSMC764jbqETydqNXijEwYENuCBmkAY+4AKrECyCFXwTS8qzsvqL1HHqOn6iLQaaeBmPbbSBaK7n91geAVslVB8rZ9uct6p6e1GmFyqoF7TTo5VuTtYKxKng+fNGsCMxjGAxjPVUk0Bd/GBcLBaKM1lTu+KJsEAg8jbX08kV9cjp2s/LzLIUV9vO00RyOD8gML+ho5iiUhSt8MQSPrV1/wBTnjSEkkmyfJPJN/P74H0F6B/EhNRAAUgSSLdamRVEcagHcB/pFAliAq8Dz4HK/wAU5pT1F0kfcsaqIxu3bFYbzZ3N7i7Ox5PLfSsp/DTadU8btSyxGPaf0yFnjVVb/wCtn/t85Ifi90nt6pJxEsY1CElU4UMh28i/1FdjH/8AQ++EaGy1XjkX5v8Av9PGU5UW4AocXzzZ/wDP++U4UxjGAxjLsuyl27rr33VbrP6a+Nu3z83gWsYypWNEDwfOBuPR26O+mQ6iaXTzxWxKxvK8jAjbsO8JRFn3bdpA5IvNR1MgZ2ZRtDMSF/2gngcfQZvnp30fBLoPzRS2bbHb7tsRJI3DlFaQnbtXdQDCwSRmi62B0kZXFMCbG3bX/LQ2+fFDAtO5Js5TjGAxjGAxjGAxjGAxjGAypKvm6+3+P85TlcUxUkiuQV5APDAg+fsfPxgUYxjAZ1/0XHLLpUjih08bTpSMUHvBZhPtZgfcdsRICkLanxxnIVUk0BZPgfXO4dP9Idn8mjlIW0wj7pNNTyEt20F28pKIoAHDKeOAMDP1XTOwyicQTOaZlWQUvPl97KHock8CjzdAnQ/xE6Bq4ZFgTSxxQaktOhCgPKVUs35iRze+NS9iwnlgOc7H13p8ejgdnkkZVQM10xlf2LHGoKkCyFoXySeKsjTNX+IczArMmm0WnlRreZN8rsGp0EVFmX9Q4TbYPu54Dl0voTVLEJN0R3XSKxLNtUSED27SdhDefBB+ReuZ0Pq/qvQaXSSafpzTTS6pQsmokBVIEKbGjhRvcCQWUk/Fck+OeYDKlr5J8H4vn4+cpxgMYyuKEt48WAW+Bfiz8YHQ/wAJ/TsskjSdt9skTqHVl9ybgJFC/qD8WCSo9ps1edN9YdJ3L2ZmM0csTGiY7LptAYkugrhRdkBpPKe0jS/S3Sj0hJZ5vzbxMDtQxdpQyGNqljdjsMngFqpeSLIAjOk+u3l1uqZtWmlSYRvFv3SJp9jISIgVapBF3K4FnjgkUONP9WemzotQ6KxkiDEJNVB6AJB+jC6ogfWqOQedYT1uOsGSPUQIAGY/8YRx9oiyz97d71WNaZStm7Kk+7mnWdAIJ5IlcSKjELIKIcfDAjg8V4JH0JyDCxjGUMYz0nA8ztXpz0PpNJ0+I61rm1xIEPcKLIZFKRxcCmZRZvnaz1Q4bOR9I6d35QhcKtMzsf8ASijcxA/1NQNAeT/fJ31X1fUazWNsLyppq7cYJeOMDapKAAAKzgeBzY5J5IdGm6a/5Yw6VI2bt9iNQWEcko2fqd1G6TYAwBNEKPKlgeM9T1U7yHvly6eza3HbCk+wL4QA2NoAAzufT+v60MNMVAMqMveACDTu2/8Apqu03tYL5BB5YUCTmjesNP8AlH0+okRZzIk2nlmKMpZ1AH9RWb/jKGFnwwrzyAHOsZtvpb08qnv6yNO00e6NXYXK18AIGB9wWRQzcWQaYjaYj1NpYo56hMJBVSyxO0kaNzaozEkjgHyfOBE4xjAYxjAYxjAYxjAYxjAZVHGWIVQSWIAUCySfAA+Tl3R6KSZxHEjOzeFUEk/wM6T+F/4cznXLLrItkaJvSyp3O9CMgKSQQGLg/BUYEx+FH4UMkw1ev2q0JJi01hmV1PMktWAVNUhN3yQAKPSer6GLTsOoSzJGIeVMhKKm4bWNkHdIbobhx9CTYg/xL9W/+iaVE08a79RuSMMAwOyt7y8c1vWlHktzQBB476c9Va3VdQSXUapXNgkTr3UYAg9uOIKaY+AEA8nwLwNy/FH8VdTX5fSp2op1DLqt39aRfnYUNKp4AILWvzyRnHp9Q7nc7MxoC2JJocAWftm5fipqzLqY2CpHGsfbjhVJYxHtY7xtkRf9bMPaK455vNJwGMYwGMYwGdD9F9Cjk04SUSzCe5QiRTukYVth3vHIFLXt4KsFtORvNc8zaPw86rDDrUXVTGLTyLKjtW9V3xugYoVZW87eVPB+mBvWo0DsddD3NOiaRTGR/TfYjbHMsjsVZmZgNwAssdpU7QBzf1SsQ1bCL9ASIK20pvqFPdt/07jz/P8AGbR6tkEc80MDOUkSYAngSrH3NzrtXlTJvFEk3FyQRQ1D1GHGqkEhbeu1W3MHKsqqrLuHBogj+Mg3H0pP07QLFNLqH3Tdu3T8vK0Le637RDsgS6IdbY8qDxUH+IfUNPNqx+WnOoWOJEbUbO2JWFklUoBFAIFAfB8+TrFHPMoZU5BPAr7ZTjAYxjAlfTOs08OpSTUqXjSyUA3bjXgixx5+fNeRYye6dqWJbXL3Y2E0e6XubfzCMWLxkcdxiIyTVKNh45GaaDXjJzRdPkmSGDdTyyqsYINKCCWPAv8A1xngEnivAwOv9J1OkVgrSStLG7e3tiNga4BfcwCsCADySGHiiBrn4tGbUaeGSDZ+X0oAkVTZSVto3HdztO9QBZ/Vd+7ia6TKO/HCulnjLSg/mZIe2NURG+/fW4GRlLNVgcuP1EVy71prWk1k+0sYkdYgfdtbtKIlc35YhCbPJs4FHSOusUGmaIS24ZRulVmdV2on9M+4VSgUCL4ZeTkTLoJFcx7SWC7iq+6l27yeL4C8n6Ub8ZjqxBsGiOb+mXTvjJU2pIoj6ggH/IrAs5WkZIJA/SLP2Fgf9SMr1UiMxMaFF49pbdRoXzQ4Js/a6585ZwGMYwGMYwGMYwGMYwNi9Edfi0mobvrcWojaCRhe+NHq2SvkUPv9CM6wn4iafS6aSbThJTp44zp4WKWqntoWkWM+whZqo8/ro8tnBlHObJ6g67A2mi0unhiVltp9UobfqGv2IWf3bVULY4BbmuBgYXqT1Xq+oyCXVy7yoIVQAqoCbIVVAAs+T5PyTln0+rd9WWZoCgZ+8u4NHtUkFNpB3k0ALHJF8XkeENbuOCBVi+b8DyRwef2+ozO6DNKmpjaByjqwIcAEpXJajwaAJr7YGV6qkLzb21EuoblWeYMswZSbVwWbxdDn4qhWQuTfqrq2r1EqnVStJtX2exYwATzSIAoO4EEjyQeTkJgMYxgMrVRRJaiKoV+r68/FZRjAZJem9KkusgjkNLJNGrGr4LAeP8ZG50D8I9CJZpT+XdnjEcialUWTsFW3FSrgr7wCLotxSg3WBl9YkXS9UlaATGXR6eR/6bXtlkZmcgozbUSOYrweCvNG80vr67dbIZley4eWMmn3NTSISbKtuLDmyPnkZKaLXyfnJ308qIkcMqbuIw8X6doDfLMQefJJJ+ch5dLJqdWy71LzyM29iqglrcsTdDzdfxk0dAn9f6PsIsMmrjiiQr+RihWBJCfCyzLKxZXAfcSCa8AeM5Zlc0RRipq1JBIIINccEcEfcZVqdK8bbHFGlNWDwwDDx9iMotYxjAYyt0AAIYEkGxR9vNUb88c8fXKMBmTL1GZ9m+Vz2VCx2xPbANgJ/tFknj65jZf0Om7siR3W9gu6idtnk0OTXnA7F6J9aSy6bSpNqZ2eTUCA2QQACpDmmFks0SDdZNuTwDu0L1P61bUpLp+wsatO0gO5nZRfCEkmzYJJHFk0Bm06z0j2dPpHjE0MceqVmd6ZnspbtGi+xgy8A7uGABNG9c9ceiJodY5gQPFOzNHsYPt590Z5u1Y0L8gqfnA03LiSgEnaCCGFHmrBF/HIux9xkjruk9gxKsyNJIGDIp4js7QN/wClgRfIJB5+KJi3WiQfjjAq7TVuo1dbq4vzV/XKMy//AFF+x2KTaH3hto3gkUQH8hfmh85iYDGMYDGMYDGMYDGMYGf0TRiWdEIZgbYotgsFBYqCASCQtXR8+M96vCgKSRqqLOpcRKxft0zJVnnkoTzzzmHp5ijBlJBBuxwRmR1KVmZdx/SiKB/tCjbVUKNgk/ck83ZDDyQ6BEG1MaEOd7bfYaYWCARwfBN+PAOR+Z3RZ1TURl3ZF3UzqSCit7WPt5NAngefHzgXuuadUEKqJADFu95BBJeS9hAHtFAfcqx+ayLzZfWv5SN002lYy/lw4k1FuRI7MWKx7+e2goA0LO483ea1gMYxgMYxgZvR+mHUzLCHRN1kyOdqIqgszMfPCqTQBJ8AEnOveltf0u4uliR5DEbV0DxpqJjyWBDByxAoWR4CjjnOMQzMjB0YqyEMrA0VI5BB+CDmyp+ImqWIokelSVlCNrVhUalhQXmbyGIABYAE+bvnJZ0Z2t6fHF1DWKgDRQxPG5A3KXZNg8EbT3Pca4BVqsDNc13Vpl1r6lGMUomeQFCR223E0p+g8ZP/AIfRxzrPpZe6FcxSkxBO5KEYq8I3EfqjkkIA+VHnwdV6hMZJHl27Q7sQPgfIW/kgEYgt6nUvK7SSMWeRizMeSzMbJP3JJy1jGUMYxgMqK8A8c3+/9v5ynPRXzgeZvH4e9Fg/+dO7bo5liggQqGeUixISx4VbDDgglTfjnSAM6Z6W9D6t9LER3e27rqSVBdEJSof6VEs1MSWCkANy3t4CN68+rbUxGbVTOms/WB3trWS3bCykK25WUqBxTDgHJ/Wa3sdJNxFZoEj2FWIMLGSmkbcBtYNtQxhfh7PkjQ9Wkkiyl3LsZ1jWIcvJISzFyPJ8uPrbgD5zfdb0IvCsDM/beGNVMdSHchWBVvaCG3FgVAIYsa4O7A5TqdS8jl3YszGyT/5wPtlrLuqgMbshIJRipIIYEg0aI4Iv5y1gMYxgMYxgMYxgMYxgMYxgegXkl1vo8mnYK5DEWrEHcA6kh1v5o2OLFg85GZN+o21REJ1KSD2cM0Qi7jGizbtoMrUUt2tjQ5qsCEzL6Vpu5PGhKqGdQWayqi+SwHJAFk19MxMyOnz7JUfbu2sCUthvF8rakHkWOCPOBneotPEJO5AwaJ+E/wBy7KUq/J91UbBIO7ivAicnfVOu0zsiaSBoIkDsUYlmLu7GyxJJAjESjmvaT8m4LAYxjAYxjArMp27b4BJr7mgT/gf2yjGMCW6DTdxGdkDIDuFUKZbJJIrgsOPk+Dlr1ANuqnQE7VnloXx+oi/7AY6TyJU91uiqCPi5I/P2zH6kVM0mxiy732sfLLZ2k/cismi3+Vft93Y2wsU7lHbuABK7vF0Qay2AK888cf3vn+2Xl10giMIb2M6yFaHLKGVTdXwGbi65yxlDGMYDGMYHozp3/uyidJfSL+Ym1Ooj7TvJtWKBTGIj2grEsSovkCyxJvweYZWYiDRBB44IrzyP8EYHSNSnT9MYNU3tLztJUUTPtZUiJh3PsG0B9wVdw9w/qEHmWTr2940lZ9/bMO4LtLFWdXmVV29tVQyyszUPcB5QnOcddlRtipJIyw1GNxalG0UQp8E7GJrjx++SvVdFqItI8yzK0WreyTvMpRHZUR3ZQCDvVyqnmlLDgZOiH6iNF3pe00pj2HtkIEBfirVpGIj8/wCon7fAjtX297drdsv27qsD6Gics5c0+zd/U3bef01fg15+9ZRbxjGAxjGAxjGAxjGAxjGAyd676gi1ESJHAyPe+WVpTIZH27fYKAjUncxFEkkWxrISNNxAFckDkgDn6k8Afc5TgMyemsBNGTuoOhO39Xkfp+/0zGy/oTUqHdtp19/+3ke7+POBd16MakJYhywDH52kX/Hu+Mw8m/VfXpdZMJJH3ABgo2hAlu7sAq8D3Of3yEyQMYxlDGMYDGMYEv6eiBMx5tItyeACwdCLJ8eCf3GR+u/4r+3b729v+3k8fxmd0WPcJE7m3uKq7aJBJkjALV8Cyf4++YOuZTK5TlS7EGqsEmuPjj4yaKZwoNLzVjdzT8mmAItRVcZbYUau/vzz9+cDLrW9n2jao49q2BSgAcbmqvueT9cotsBQom/niqN/HPPFfTKcYwGMYwGVyTMxtmZjQFkkmlACiz8AAAfYZRlUa2QPqQMCb1Dad5YwkXaDTbmdpN1RlYiEJO0Wp7hur9wFms2vqXobUflNRNKjtK1OiBFAIU7nYE+8rsDtajY3xe3jTOszTOS8iOKfYWIbbuUe4cjhwCLH38Zk6T1R1GSFOnRaiXtMe2sCkL3NxPtYiiwtiKY1VfAye+iEmhZGKuCpXgqeCP3yjJv1B0jVI7SahkkcECQq6uYzwAG2+PgCuPjITKGeg/5zzGAxjGAxjGAxjGAxjGB6BgZK+ljMdUkcBUPNcW5lDqquKZipBFBbPjislvVnQ4EdhDJvlRDLIQqxxuLpu2g8EG7F0aNeOZ0anmV0pGaeJVVWLSIArXTEsAAa5o5i5l9KnCTxOylgkiMVBKlqINAjkfuOcoq10KqkZHlt5PN8BioFVwfafk3YzCzM1si7IlCsNqNuJNh2Lv7lFcDbsFc8qT80MPAYxjA9AwM8xgenPMYwJz0u+1pGtfYqvtPhgrC7P08XVnngccR3UkjEjCNWUAkFSQdpBogEeR/5ZzN6FHxPZK1Df25eOgTXAN/yaHzmJ1dAJ5KoAySEAVwN7AcfHjxmdGNBCXZUHliFH7k0PGTfqX0VqtBqBpZQGcxd72W3sAYsTxY2iN7+m05idf1unlkR9NF2h2ow6VS9wCmKDcePHJ5PJoXWe9VAaKGc6szSyh1kjYsWgCHagLHyCtV/OaEVjGMBjGMBmb0eCF5lXUSduM7rfng0dtlUYgE0LCnz/OY0GnZ22opY0TQ5PAJP+AcpRqIPHBuj4/nA2P1r1ubUSCOTUmcacsga7F0oYj+mhP6QNxWzt/bNcjfaQfoQf7Zl6+VDwq0e47E/Y7QF+wBDH/mzCyQbT1P1bpJNO8UHStPBJMFD6gPLIRRDExrIx2EkeeTRI++atjGUMYxgek55jGAxjGAxjGAxjGBldN6i+nlWaM0y3R+xBUj+QSMl+s+qo50dItBpdP3SN0i9x5CFqgGkYhbI5KgX8/NsYGvZcgHvX9x/1xjAzutsNyKtFUVlU1yR3Hb3cCzbnn6V9MjcYyTwMYxlDGMYDGMYGy+jZCTNHtVgyRWh47taiKoya4BLDn6gfAzA9V6Iwa2eItuMcrhm+rWb/wA3jGQU9J6Ys6yM8pjEMZK+3dublgp5G0UHN8/tkXjGAxjGUMvSaglFj2oNhY7gKZt1cM3yBXA+LP1xjAudNWIyqJnZIyaZ15KgjzVHj68eLy28Y7hWNt43UrVt3i6U0fF8cYxgZPUopKDsoCs0igjaASm0NwPpYzAxjJAxjGUM9rPMYDGMYDGMYH//2Q==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098" name="Picture 2" descr="C:\Users\Regis\Pictures\Photos numérique\Divers\Reportages\2014-05-11 Circuit Carole\carole 0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931" y="1505972"/>
            <a:ext cx="7657175" cy="50840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6441937" y="1000304"/>
            <a:ext cx="2103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1/125 ; f14 ; ISO 100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57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2" descr="http://t0.gstatic.com/images?q=tbn:ANd9GcQc5I3GG2Oz55orjgD1A7LfwR6ps-wyzMz-rpg2kGiOpzu_B9pL"/>
          <p:cNvSpPr>
            <a:spLocks noChangeAspect="1" noChangeArrowheads="1"/>
          </p:cNvSpPr>
          <p:nvPr/>
        </p:nvSpPr>
        <p:spPr bwMode="auto">
          <a:xfrm>
            <a:off x="63500" y="-136525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5302" name="AutoShape 6" descr="data:image/jpeg;base64,/9j/4AAQSkZJRgABAQAAAQABAAD/2wCEAAkGBhAQEBUQEBARExUQFRUUFxAYFxcVFxAZGBsZGBYVFhcZGycgFxkjGRUUIC8iJCcrLC0sGCAyNTAsNiYtLSkBCQoKDgwOGg8PFywkHBwsKSwsKSwsKSwsLCksLCwpLCwpLCksLCkpKSwsLCksLCksLCwsKSwsLCkpLCwsLCwsLP/AABEIALcBEwMBIgACEQEDEQH/xAAcAAEAAQUBAQAAAAAAAAAAAAAABQIDBAYHAQj/xAA3EAACAgEDAwMCBQMCBQUAAAABAgMRAAQSIQUTMQYiQVFhBxQycYEjkaFCUjOCscHwFRc0YnL/xAAWAQEBAQAAAAAAAAAAAAAAAAAAAQL/xAAYEQEBAQEBAAAAAAAAAAAAAAAAAUERMf/aAAwDAQACEQMRAD8A4bjGMBjGMBjGMBjGMBjGMBjGMBjGMBjGMBjMzp/Tu7uLSJGiAFpG3GrNABVBZj+w/esp6noGglaJvK18V5AYWD4NEcYGLjGMBjGMBjGMBjGMBjGMBjGMBjGMBjGMBjGMBjGMBjGMBjGMBjGMBjGMBjGMBjGMBjGZkfS3MfcJRQRa7mCmT3bDs+pBPI+nOB038PPTLPFC6rC0Tqxl73aaN5i4Ee1GFSFUJWn4DdyqNXoXrbQxwdQniiraj8AAhQSAWCg/6AxIH1AHnznRuixCLpYWF9PprCPJIwDgu+9UvuOC3tCtYBGx6CvfHPfV2kmjMHdcSAw+2VQQrKJJOASo3VY/gj4rIzGv4xntZWnmMYwGMYwGMZd01b13AsNwtR5YXyB+4wB0rhBIUbYTQejtJ+gbxeWs71rOmibps8cW9+65p5NwMo3ApFDGwKxRopoEbSe0DSis4Zr9G8MrwvQaJ2Rq5FqSDR+RYwkqxjK1iu6I4FnkD+OfJ/bKMKYxjAYxjAYxjAYxjAYxjAYxjAYxjAYz0jPMBjGMBjGXe4uzbs926+5Z8VW2vHnm8C90/pkk5IjC+0WSzpGo+ANzsBZ+BdnGt6bNpyO6jJd7T8NXyrDhh9wc96b1WXTljEV942srIkqsPNFJFKnkfTM7T+rNUpPuVlbgx7FVf2XYFKf8pGB0vp/rg9O0mmMmnleIwwqWfd3UZg5IjJcr2/ZGwU1a8e3Od+tfU66+cSJEIkRdoUADcSzOzlQTtJLeLNADk+c7Np2bqHS4Jx2CxCH8uojcSleWiRWDlaO/jyNhN155v+K3o6PRNDMkXY/MAgwgkqSiRl5EPwCzkFaABArg8RmNAxjGVoxjGAxjGB6po39P5/wfObv6Ig/Jv+YkcCSaIxwxKsjyK8gDRMSi0u4eBu3EOLoGzo+TyesZli7axwK+ztnVCOp2Stu0tdXs9u4KGokbuTYdlm9RRybNNNHIv5mSKJZVKuA1AgbjIGkUspXfuJJBAu6HOfxY02lWdTHqI5JwXSZU9wUqTW5v9w5TnkhRwOBlOh9Sxy/loZoA8kKoqySUK7QbtReLZGcJYJ+tfqOaTqNQ0jtI7FmclmY8lieST97OBbrPSteR5AP9+Qcpz0nA8xjGAxjGAxjGAxjGAxjGAxjGAzp/oTSppNG2qbR92U7pFlsq0axjcVF0VGwFrTlgaJAIDc20mpMUiyLVowYefINjwQf7G86V6Z6tBO6CdJdQkkLExiVS+mKOw3BpGWgFdQpJJN87iSMC764jbqETydqNXijEwYENuCBmkAY+4AKrECyCFXwTS8qzsvqL1HHqOn6iLQaaeBmPbbSBaK7n91geAVslVB8rZ9uct6p6e1GmFyqoF7TTo5VuTtYKxKng+fNGsCMxjGAxjPVUk0Bd/GBcLBaKM1lTu+KJsEAg8jbX08kV9cjp2s/LzLIUV9vO00RyOD8gML+ho5iiUhSt8MQSPrV1/wBTnjSEkkmyfJPJN/P74H0F6B/EhNRAAUgSSLdamRVEcagHcB/pFAliAq8Dz4HK/wAU5pT1F0kfcsaqIxu3bFYbzZ3N7i7Ox5PLfSsp/DTadU8btSyxGPaf0yFnjVVb/wCtn/t85Ifi90nt6pJxEsY1CElU4UMh28i/1FdjH/8AQ++EaGy1XjkX5v8Av9PGU5UW4AocXzzZ/wDP++U4UxjGAxjLsuyl27rr33VbrP6a+Nu3z83gWsYypWNEDwfOBuPR26O+mQ6iaXTzxWxKxvK8jAjbsO8JRFn3bdpA5IvNR1MgZ2ZRtDMSF/2gngcfQZvnp30fBLoPzRS2bbHb7tsRJI3DlFaQnbtXdQDCwSRmi62B0kZXFMCbG3bX/LQ2+fFDAtO5Js5TjGAxjGAxjGAxjGAxjGAypKvm6+3+P85TlcUxUkiuQV5APDAg+fsfPxgUYxjAZ1/0XHLLpUjih08bTpSMUHvBZhPtZgfcdsRICkLanxxnIVUk0BZPgfXO4dP9Idn8mjlIW0wj7pNNTyEt20F28pKIoAHDKeOAMDP1XTOwyicQTOaZlWQUvPl97KHock8CjzdAnQ/xE6Bq4ZFgTSxxQaktOhCgPKVUs35iRze+NS9iwnlgOc7H13p8ejgdnkkZVQM10xlf2LHGoKkCyFoXySeKsjTNX+IczArMmm0WnlRreZN8rsGp0EVFmX9Q4TbYPu54Dl0voTVLEJN0R3XSKxLNtUSED27SdhDefBB+ReuZ0Pq/qvQaXSSafpzTTS6pQsmokBVIEKbGjhRvcCQWUk/Fck+OeYDKlr5J8H4vn4+cpxgMYyuKEt48WAW+Bfiz8YHQ/wAJ/TsskjSdt9skTqHVl9ybgJFC/qD8WCSo9ps1edN9YdJ3L2ZmM0csTGiY7LptAYkugrhRdkBpPKe0jS/S3Sj0hJZ5vzbxMDtQxdpQyGNqljdjsMngFqpeSLIAjOk+u3l1uqZtWmlSYRvFv3SJp9jISIgVapBF3K4FnjgkUONP9WemzotQ6KxkiDEJNVB6AJB+jC6ogfWqOQedYT1uOsGSPUQIAGY/8YRx9oiyz97d71WNaZStm7Kk+7mnWdAIJ5IlcSKjELIKIcfDAjg8V4JH0JyDCxjGUMYz0nA8ztXpz0PpNJ0+I61rm1xIEPcKLIZFKRxcCmZRZvnaz1Q4bOR9I6d35QhcKtMzsf8ASijcxA/1NQNAeT/fJ31X1fUazWNsLyppq7cYJeOMDapKAAAKzgeBzY5J5IdGm6a/5Yw6VI2bt9iNQWEcko2fqd1G6TYAwBNEKPKlgeM9T1U7yHvly6eza3HbCk+wL4QA2NoAAzufT+v60MNMVAMqMveACDTu2/8Apqu03tYL5BB5YUCTmjesNP8AlH0+okRZzIk2nlmKMpZ1AH9RWb/jKGFnwwrzyAHOsZtvpb08qnv6yNO00e6NXYXK18AIGB9wWRQzcWQaYjaYj1NpYo56hMJBVSyxO0kaNzaozEkjgHyfOBE4xjAYxjAYxjAYxjAYxjAZVHGWIVQSWIAUCySfAA+Tl3R6KSZxHEjOzeFUEk/wM6T+F/4cznXLLrItkaJvSyp3O9CMgKSQQGLg/BUYEx+FH4UMkw1ev2q0JJi01hmV1PMktWAVNUhN3yQAKPSer6GLTsOoSzJGIeVMhKKm4bWNkHdIbobhx9CTYg/xL9W/+iaVE08a79RuSMMAwOyt7y8c1vWlHktzQBB476c9Va3VdQSXUapXNgkTr3UYAg9uOIKaY+AEA8nwLwNy/FH8VdTX5fSp2op1DLqt39aRfnYUNKp4AILWvzyRnHp9Q7nc7MxoC2JJocAWftm5fipqzLqY2CpHGsfbjhVJYxHtY7xtkRf9bMPaK455vNJwGMYwGMYwGdD9F9Cjk04SUSzCe5QiRTukYVth3vHIFLXt4KsFtORvNc8zaPw86rDDrUXVTGLTyLKjtW9V3xugYoVZW87eVPB+mBvWo0DsddD3NOiaRTGR/TfYjbHMsjsVZmZgNwAssdpU7QBzf1SsQ1bCL9ASIK20pvqFPdt/07jz/P8AGbR6tkEc80MDOUkSYAngSrH3NzrtXlTJvFEk3FyQRQ1D1GHGqkEhbeu1W3MHKsqqrLuHBogj+Mg3H0pP07QLFNLqH3Tdu3T8vK0Le637RDsgS6IdbY8qDxUH+IfUNPNqx+WnOoWOJEbUbO2JWFklUoBFAIFAfB8+TrFHPMoZU5BPAr7ZTjAYxjAlfTOs08OpSTUqXjSyUA3bjXgixx5+fNeRYye6dqWJbXL3Y2E0e6XubfzCMWLxkcdxiIyTVKNh45GaaDXjJzRdPkmSGDdTyyqsYINKCCWPAv8A1xngEnivAwOv9J1OkVgrSStLG7e3tiNga4BfcwCsCADySGHiiBrn4tGbUaeGSDZ+X0oAkVTZSVto3HdztO9QBZ/Vd+7ia6TKO/HCulnjLSg/mZIe2NURG+/fW4GRlLNVgcuP1EVy71prWk1k+0sYkdYgfdtbtKIlc35YhCbPJs4FHSOusUGmaIS24ZRulVmdV2on9M+4VSgUCL4ZeTkTLoJFcx7SWC7iq+6l27yeL4C8n6Ub8ZjqxBsGiOb+mXTvjJU2pIoj6ggH/IrAs5WkZIJA/SLP2Fgf9SMr1UiMxMaFF49pbdRoXzQ4Js/a6585ZwGMYwGMYwGMYwGMYwNi9Edfi0mobvrcWojaCRhe+NHq2SvkUPv9CM6wn4iafS6aSbThJTp44zp4WKWqntoWkWM+whZqo8/ro8tnBlHObJ6g67A2mi0unhiVltp9UobfqGv2IWf3bVULY4BbmuBgYXqT1Xq+oyCXVy7yoIVQAqoCbIVVAAs+T5PyTln0+rd9WWZoCgZ+8u4NHtUkFNpB3k0ALHJF8XkeENbuOCBVi+b8DyRwef2+ozO6DNKmpjaByjqwIcAEpXJajwaAJr7YGV6qkLzb21EuoblWeYMswZSbVwWbxdDn4qhWQuTfqrq2r1EqnVStJtX2exYwATzSIAoO4EEjyQeTkJgMYxgMrVRRJaiKoV+r68/FZRjAZJem9KkusgjkNLJNGrGr4LAeP8ZG50D8I9CJZpT+XdnjEcialUWTsFW3FSrgr7wCLotxSg3WBl9YkXS9UlaATGXR6eR/6bXtlkZmcgozbUSOYrweCvNG80vr67dbIZley4eWMmn3NTSISbKtuLDmyPnkZKaLXyfnJ308qIkcMqbuIw8X6doDfLMQefJJJ+ch5dLJqdWy71LzyM29iqglrcsTdDzdfxk0dAn9f6PsIsMmrjiiQr+RihWBJCfCyzLKxZXAfcSCa8AeM5Zlc0RRipq1JBIIINccEcEfcZVqdK8bbHFGlNWDwwDDx9iMotYxjAYyt0AAIYEkGxR9vNUb88c8fXKMBmTL1GZ9m+Vz2VCx2xPbANgJ/tFknj65jZf0Om7siR3W9gu6idtnk0OTXnA7F6J9aSy6bSpNqZ2eTUCA2QQACpDmmFks0SDdZNuTwDu0L1P61bUpLp+wsatO0gO5nZRfCEkmzYJJHFk0Bm06z0j2dPpHjE0MceqVmd6ZnspbtGi+xgy8A7uGABNG9c9ceiJodY5gQPFOzNHsYPt590Z5u1Y0L8gqfnA03LiSgEnaCCGFHmrBF/HIux9xkjruk9gxKsyNJIGDIp4js7QN/wClgRfIJB5+KJi3WiQfjjAq7TVuo1dbq4vzV/XKMy//AFF+x2KTaH3hto3gkUQH8hfmh85iYDGMYDGMYDGMYDGMYGf0TRiWdEIZgbYotgsFBYqCASCQtXR8+M96vCgKSRqqLOpcRKxft0zJVnnkoTzzzmHp5ijBlJBBuxwRmR1KVmZdx/SiKB/tCjbVUKNgk/ck83ZDDyQ6BEG1MaEOd7bfYaYWCARwfBN+PAOR+Z3RZ1TURl3ZF3UzqSCit7WPt5NAngefHzgXuuadUEKqJADFu95BBJeS9hAHtFAfcqx+ayLzZfWv5SN002lYy/lw4k1FuRI7MWKx7+e2goA0LO483ea1gMYxgMYxgZvR+mHUzLCHRN1kyOdqIqgszMfPCqTQBJ8AEnOveltf0u4uliR5DEbV0DxpqJjyWBDByxAoWR4CjjnOMQzMjB0YqyEMrA0VI5BB+CDmyp+ImqWIokelSVlCNrVhUalhQXmbyGIABYAE+bvnJZ0Z2t6fHF1DWKgDRQxPG5A3KXZNg8EbT3Pca4BVqsDNc13Vpl1r6lGMUomeQFCR223E0p+g8ZP/AIfRxzrPpZe6FcxSkxBO5KEYq8I3EfqjkkIA+VHnwdV6hMZJHl27Q7sQPgfIW/kgEYgt6nUvK7SSMWeRizMeSzMbJP3JJy1jGUMYxgMqK8A8c3+/9v5ynPRXzgeZvH4e9Fg/+dO7bo5liggQqGeUixISx4VbDDgglTfjnSAM6Z6W9D6t9LER3e27rqSVBdEJSof6VEs1MSWCkANy3t4CN68+rbUxGbVTOms/WB3trWS3bCykK25WUqBxTDgHJ/Wa3sdJNxFZoEj2FWIMLGSmkbcBtYNtQxhfh7PkjQ9Wkkiyl3LsZ1jWIcvJISzFyPJ8uPrbgD5zfdb0IvCsDM/beGNVMdSHchWBVvaCG3FgVAIYsa4O7A5TqdS8jl3YszGyT/5wPtlrLuqgMbshIJRipIIYEg0aI4Iv5y1gMYxgMYxgMYxgMYxgMYxgegXkl1vo8mnYK5DEWrEHcA6kh1v5o2OLFg85GZN+o21REJ1KSD2cM0Qi7jGizbtoMrUUt2tjQ5qsCEzL6Vpu5PGhKqGdQWayqi+SwHJAFk19MxMyOnz7JUfbu2sCUthvF8rakHkWOCPOBneotPEJO5AwaJ+E/wBy7KUq/J91UbBIO7ivAicnfVOu0zsiaSBoIkDsUYlmLu7GyxJJAjESjmvaT8m4LAYxjAYxjArMp27b4BJr7mgT/gf2yjGMCW6DTdxGdkDIDuFUKZbJJIrgsOPk+Dlr1ANuqnQE7VnloXx+oi/7AY6TyJU91uiqCPi5I/P2zH6kVM0mxiy732sfLLZ2k/cismi3+Vft93Y2wsU7lHbuABK7vF0Qay2AK888cf3vn+2Xl10giMIb2M6yFaHLKGVTdXwGbi65yxlDGMYDGMYHozp3/uyidJfSL+Ym1Ooj7TvJtWKBTGIj2grEsSovkCyxJvweYZWYiDRBB44IrzyP8EYHSNSnT9MYNU3tLztJUUTPtZUiJh3PsG0B9wVdw9w/qEHmWTr2940lZ9/bMO4LtLFWdXmVV29tVQyyszUPcB5QnOcddlRtipJIyw1GNxalG0UQp8E7GJrjx++SvVdFqItI8yzK0WreyTvMpRHZUR3ZQCDvVyqnmlLDgZOiH6iNF3pe00pj2HtkIEBfirVpGIj8/wCon7fAjtX297drdsv27qsD6Gics5c0+zd/U3bef01fg15+9ZRbxjGAxjGAxjGAxjGAxjGAyd676gi1ESJHAyPe+WVpTIZH27fYKAjUncxFEkkWxrISNNxAFckDkgDn6k8Afc5TgMyemsBNGTuoOhO39Xkfp+/0zGy/oTUqHdtp19/+3ke7+POBd16MakJYhywDH52kX/Hu+Mw8m/VfXpdZMJJH3ABgo2hAlu7sAq8D3Of3yEyQMYxlDGMYDGMYEv6eiBMx5tItyeACwdCLJ8eCf3GR+u/4r+3b729v+3k8fxmd0WPcJE7m3uKq7aJBJkjALV8Cyf4++YOuZTK5TlS7EGqsEmuPjj4yaKZwoNLzVjdzT8mmAItRVcZbYUau/vzz9+cDLrW9n2jao49q2BSgAcbmqvueT9cotsBQom/niqN/HPPFfTKcYwGMYwGVyTMxtmZjQFkkmlACiz8AAAfYZRlUa2QPqQMCb1Dad5YwkXaDTbmdpN1RlYiEJO0Wp7hur9wFms2vqXobUflNRNKjtK1OiBFAIU7nYE+8rsDtajY3xe3jTOszTOS8iOKfYWIbbuUe4cjhwCLH38Zk6T1R1GSFOnRaiXtMe2sCkL3NxPtYiiwtiKY1VfAye+iEmhZGKuCpXgqeCP3yjJv1B0jVI7SahkkcECQq6uYzwAG2+PgCuPjITKGeg/5zzGAxjGAxjGAxjGAxjGB6BgZK+ljMdUkcBUPNcW5lDqquKZipBFBbPjislvVnQ4EdhDJvlRDLIQqxxuLpu2g8EG7F0aNeOZ0anmV0pGaeJVVWLSIArXTEsAAa5o5i5l9KnCTxOylgkiMVBKlqINAjkfuOcoq10KqkZHlt5PN8BioFVwfafk3YzCzM1si7IlCsNqNuJNh2Lv7lFcDbsFc8qT80MPAYxjA9AwM8xgenPMYwJz0u+1pGtfYqvtPhgrC7P08XVnngccR3UkjEjCNWUAkFSQdpBogEeR/5ZzN6FHxPZK1Df25eOgTXAN/yaHzmJ1dAJ5KoAySEAVwN7AcfHjxmdGNBCXZUHliFH7k0PGTfqX0VqtBqBpZQGcxd72W3sAYsTxY2iN7+m05idf1unlkR9NF2h2ow6VS9wCmKDcePHJ5PJoXWe9VAaKGc6szSyh1kjYsWgCHagLHyCtV/OaEVjGMBjGMBmb0eCF5lXUSduM7rfng0dtlUYgE0LCnz/OY0GnZ22opY0TQ5PAJP+AcpRqIPHBuj4/nA2P1r1ubUSCOTUmcacsga7F0oYj+mhP6QNxWzt/bNcjfaQfoQf7Zl6+VDwq0e47E/Y7QF+wBDH/mzCyQbT1P1bpJNO8UHStPBJMFD6gPLIRRDExrIx2EkeeTRI++atjGUMYxgek55jGAxjGAxjGAxjGBldN6i+nlWaM0y3R+xBUj+QSMl+s+qo50dItBpdP3SN0i9x5CFqgGkYhbI5KgX8/NsYGvZcgHvX9x/1xjAzutsNyKtFUVlU1yR3Hb3cCzbnn6V9MjcYyTwMYxlDGMYDGMYGy+jZCTNHtVgyRWh47taiKoya4BLDn6gfAzA9V6Iwa2eItuMcrhm+rWb/wA3jGQU9J6Ys6yM8pjEMZK+3dublgp5G0UHN8/tkXjGAxjGUMvSaglFj2oNhY7gKZt1cM3yBXA+LP1xjAudNWIyqJnZIyaZ15KgjzVHj68eLy28Y7hWNt43UrVt3i6U0fF8cYxgZPUopKDsoCs0igjaASm0NwPpYzAxjJAxjGUM9rPMYDGMYDGMYH//2Q==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5304" name="AutoShape 8" descr="data:image/jpeg;base64,/9j/4AAQSkZJRgABAQAAAQABAAD/2wCEAAkGBhAQEBUQEBARExUQFRUUFxAYFxcVFxAZGBsZGBYVFhcZGycgFxkjGRUUIC8iJCcrLC0sGCAyNTAsNiYtLSkBCQoKDgwOGg8PFywkHBwsKSwsKSwsKSwsLCksLCwpLCwpLCksLCkpKSwsLCksLCksLCwsKSwsLCkpLCwsLCwsLP/AABEIALcBEwMBIgACEQEDEQH/xAAcAAEAAQUBAQAAAAAAAAAAAAAABQIDBAYHAQj/xAA3EAACAgEDAwMCBQMCBQUAAAABAgMRAAQSIQUTMQYiQVFhBxQycYEjkaFCUjOCscHwFRc0YnL/xAAWAQEBAQAAAAAAAAAAAAAAAAAAAQL/xAAYEQEBAQEBAAAAAAAAAAAAAAAAAUERMf/aAAwDAQACEQMRAD8A4bjGMBjGMBjGMBjGMBjGMBjGMBjGMBjGMBjMzp/Tu7uLSJGiAFpG3GrNABVBZj+w/esp6noGglaJvK18V5AYWD4NEcYGLjGMBjGMBjGMBjGMBjGMBjGMBjGMBjGMBjGMBjGMBjGMBjGMBjGMBjGMBjGMBjGMBjGZkfS3MfcJRQRa7mCmT3bDs+pBPI+nOB038PPTLPFC6rC0Tqxl73aaN5i4Ee1GFSFUJWn4DdyqNXoXrbQxwdQniiraj8AAhQSAWCg/6AxIH1AHnznRuixCLpYWF9PprCPJIwDgu+9UvuOC3tCtYBGx6CvfHPfV2kmjMHdcSAw+2VQQrKJJOASo3VY/gj4rIzGv4xntZWnmMYwGMYwGMZd01b13AsNwtR5YXyB+4wB0rhBIUbYTQejtJ+gbxeWs71rOmibps8cW9+65p5NwMo3ApFDGwKxRopoEbSe0DSis4Zr9G8MrwvQaJ2Rq5FqSDR+RYwkqxjK1iu6I4FnkD+OfJ/bKMKYxjAYxjAYxjAYxjAYxjAYxjAYxjAYz0jPMBjGMBjGXe4uzbs926+5Z8VW2vHnm8C90/pkk5IjC+0WSzpGo+ANzsBZ+BdnGt6bNpyO6jJd7T8NXyrDhh9wc96b1WXTljEV942srIkqsPNFJFKnkfTM7T+rNUpPuVlbgx7FVf2XYFKf8pGB0vp/rg9O0mmMmnleIwwqWfd3UZg5IjJcr2/ZGwU1a8e3Od+tfU66+cSJEIkRdoUADcSzOzlQTtJLeLNADk+c7Np2bqHS4Jx2CxCH8uojcSleWiRWDlaO/jyNhN155v+K3o6PRNDMkXY/MAgwgkqSiRl5EPwCzkFaABArg8RmNAxjGVoxjGAxjGB6po39P5/wfObv6Ig/Jv+YkcCSaIxwxKsjyK8gDRMSi0u4eBu3EOLoGzo+TyesZli7axwK+ztnVCOp2Stu0tdXs9u4KGokbuTYdlm9RRybNNNHIv5mSKJZVKuA1AgbjIGkUspXfuJJBAu6HOfxY02lWdTHqI5JwXSZU9wUqTW5v9w5TnkhRwOBlOh9Sxy/loZoA8kKoqySUK7QbtReLZGcJYJ+tfqOaTqNQ0jtI7FmclmY8lieST97OBbrPSteR5AP9+Qcpz0nA8xjGAxjGAxjGAxjGAxjGAxjGAzp/oTSppNG2qbR92U7pFlsq0axjcVF0VGwFrTlgaJAIDc20mpMUiyLVowYefINjwQf7G86V6Z6tBO6CdJdQkkLExiVS+mKOw3BpGWgFdQpJJN87iSMC764jbqETydqNXijEwYENuCBmkAY+4AKrECyCFXwTS8qzsvqL1HHqOn6iLQaaeBmPbbSBaK7n91geAVslVB8rZ9uct6p6e1GmFyqoF7TTo5VuTtYKxKng+fNGsCMxjGAxjPVUk0Bd/GBcLBaKM1lTu+KJsEAg8jbX08kV9cjp2s/LzLIUV9vO00RyOD8gML+ho5iiUhSt8MQSPrV1/wBTnjSEkkmyfJPJN/P74H0F6B/EhNRAAUgSSLdamRVEcagHcB/pFAliAq8Dz4HK/wAU5pT1F0kfcsaqIxu3bFYbzZ3N7i7Ox5PLfSsp/DTadU8btSyxGPaf0yFnjVVb/wCtn/t85Ifi90nt6pJxEsY1CElU4UMh28i/1FdjH/8AQ++EaGy1XjkX5v8Av9PGU5UW4AocXzzZ/wDP++U4UxjGAxjLsuyl27rr33VbrP6a+Nu3z83gWsYypWNEDwfOBuPR26O+mQ6iaXTzxWxKxvK8jAjbsO8JRFn3bdpA5IvNR1MgZ2ZRtDMSF/2gngcfQZvnp30fBLoPzRS2bbHb7tsRJI3DlFaQnbtXdQDCwSRmi62B0kZXFMCbG3bX/LQ2+fFDAtO5Js5TjGAxjGAxjGAxjGAxjGAypKvm6+3+P85TlcUxUkiuQV5APDAg+fsfPxgUYxjAZ1/0XHLLpUjih08bTpSMUHvBZhPtZgfcdsRICkLanxxnIVUk0BZPgfXO4dP9Idn8mjlIW0wj7pNNTyEt20F28pKIoAHDKeOAMDP1XTOwyicQTOaZlWQUvPl97KHock8CjzdAnQ/xE6Bq4ZFgTSxxQaktOhCgPKVUs35iRze+NS9iwnlgOc7H13p8ejgdnkkZVQM10xlf2LHGoKkCyFoXySeKsjTNX+IczArMmm0WnlRreZN8rsGp0EVFmX9Q4TbYPu54Dl0voTVLEJN0R3XSKxLNtUSED27SdhDefBB+ReuZ0Pq/qvQaXSSafpzTTS6pQsmokBVIEKbGjhRvcCQWUk/Fck+OeYDKlr5J8H4vn4+cpxgMYyuKEt48WAW+Bfiz8YHQ/wAJ/TsskjSdt9skTqHVl9ybgJFC/qD8WCSo9ps1edN9YdJ3L2ZmM0csTGiY7LptAYkugrhRdkBpPKe0jS/S3Sj0hJZ5vzbxMDtQxdpQyGNqljdjsMngFqpeSLIAjOk+u3l1uqZtWmlSYRvFv3SJp9jISIgVapBF3K4FnjgkUONP9WemzotQ6KxkiDEJNVB6AJB+jC6ogfWqOQedYT1uOsGSPUQIAGY/8YRx9oiyz97d71WNaZStm7Kk+7mnWdAIJ5IlcSKjELIKIcfDAjg8V4JH0JyDCxjGUMYz0nA8ztXpz0PpNJ0+I61rm1xIEPcKLIZFKRxcCmZRZvnaz1Q4bOR9I6d35QhcKtMzsf8ASijcxA/1NQNAeT/fJ31X1fUazWNsLyppq7cYJeOMDapKAAAKzgeBzY5J5IdGm6a/5Yw6VI2bt9iNQWEcko2fqd1G6TYAwBNEKPKlgeM9T1U7yHvly6eza3HbCk+wL4QA2NoAAzufT+v60MNMVAMqMveACDTu2/8Apqu03tYL5BB5YUCTmjesNP8AlH0+okRZzIk2nlmKMpZ1AH9RWb/jKGFnwwrzyAHOsZtvpb08qnv6yNO00e6NXYXK18AIGB9wWRQzcWQaYjaYj1NpYo56hMJBVSyxO0kaNzaozEkjgHyfOBE4xjAYxjAYxjAYxjAYxjAZVHGWIVQSWIAUCySfAA+Tl3R6KSZxHEjOzeFUEk/wM6T+F/4cznXLLrItkaJvSyp3O9CMgKSQQGLg/BUYEx+FH4UMkw1ev2q0JJi01hmV1PMktWAVNUhN3yQAKPSer6GLTsOoSzJGIeVMhKKm4bWNkHdIbobhx9CTYg/xL9W/+iaVE08a79RuSMMAwOyt7y8c1vWlHktzQBB476c9Va3VdQSXUapXNgkTr3UYAg9uOIKaY+AEA8nwLwNy/FH8VdTX5fSp2op1DLqt39aRfnYUNKp4AILWvzyRnHp9Q7nc7MxoC2JJocAWftm5fipqzLqY2CpHGsfbjhVJYxHtY7xtkRf9bMPaK455vNJwGMYwGMYwGdD9F9Cjk04SUSzCe5QiRTukYVth3vHIFLXt4KsFtORvNc8zaPw86rDDrUXVTGLTyLKjtW9V3xugYoVZW87eVPB+mBvWo0DsddD3NOiaRTGR/TfYjbHMsjsVZmZgNwAssdpU7QBzf1SsQ1bCL9ASIK20pvqFPdt/07jz/P8AGbR6tkEc80MDOUkSYAngSrH3NzrtXlTJvFEk3FyQRQ1D1GHGqkEhbeu1W3MHKsqqrLuHBogj+Mg3H0pP07QLFNLqH3Tdu3T8vK0Le637RDsgS6IdbY8qDxUH+IfUNPNqx+WnOoWOJEbUbO2JWFklUoBFAIFAfB8+TrFHPMoZU5BPAr7ZTjAYxjAlfTOs08OpSTUqXjSyUA3bjXgixx5+fNeRYye6dqWJbXL3Y2E0e6XubfzCMWLxkcdxiIyTVKNh45GaaDXjJzRdPkmSGDdTyyqsYINKCCWPAv8A1xngEnivAwOv9J1OkVgrSStLG7e3tiNga4BfcwCsCADySGHiiBrn4tGbUaeGSDZ+X0oAkVTZSVto3HdztO9QBZ/Vd+7ia6TKO/HCulnjLSg/mZIe2NURG+/fW4GRlLNVgcuP1EVy71prWk1k+0sYkdYgfdtbtKIlc35YhCbPJs4FHSOusUGmaIS24ZRulVmdV2on9M+4VSgUCL4ZeTkTLoJFcx7SWC7iq+6l27yeL4C8n6Ub8ZjqxBsGiOb+mXTvjJU2pIoj6ggH/IrAs5WkZIJA/SLP2Fgf9SMr1UiMxMaFF49pbdRoXzQ4Js/a6585ZwGMYwGMYwGMYwGMYwNi9Edfi0mobvrcWojaCRhe+NHq2SvkUPv9CM6wn4iafS6aSbThJTp44zp4WKWqntoWkWM+whZqo8/ro8tnBlHObJ6g67A2mi0unhiVltp9UobfqGv2IWf3bVULY4BbmuBgYXqT1Xq+oyCXVy7yoIVQAqoCbIVVAAs+T5PyTln0+rd9WWZoCgZ+8u4NHtUkFNpB3k0ALHJF8XkeENbuOCBVi+b8DyRwef2+ozO6DNKmpjaByjqwIcAEpXJajwaAJr7YGV6qkLzb21EuoblWeYMswZSbVwWbxdDn4qhWQuTfqrq2r1EqnVStJtX2exYwATzSIAoO4EEjyQeTkJgMYxgMrVRRJaiKoV+r68/FZRjAZJem9KkusgjkNLJNGrGr4LAeP8ZG50D8I9CJZpT+XdnjEcialUWTsFW3FSrgr7wCLotxSg3WBl9YkXS9UlaATGXR6eR/6bXtlkZmcgozbUSOYrweCvNG80vr67dbIZley4eWMmn3NTSISbKtuLDmyPnkZKaLXyfnJ308qIkcMqbuIw8X6doDfLMQefJJJ+ch5dLJqdWy71LzyM29iqglrcsTdDzdfxk0dAn9f6PsIsMmrjiiQr+RihWBJCfCyzLKxZXAfcSCa8AeM5Zlc0RRipq1JBIIINccEcEfcZVqdK8bbHFGlNWDwwDDx9iMotYxjAYyt0AAIYEkGxR9vNUb88c8fXKMBmTL1GZ9m+Vz2VCx2xPbANgJ/tFknj65jZf0Om7siR3W9gu6idtnk0OTXnA7F6J9aSy6bSpNqZ2eTUCA2QQACpDmmFks0SDdZNuTwDu0L1P61bUpLp+wsatO0gO5nZRfCEkmzYJJHFk0Bm06z0j2dPpHjE0MceqVmd6ZnspbtGi+xgy8A7uGABNG9c9ceiJodY5gQPFOzNHsYPt590Z5u1Y0L8gqfnA03LiSgEnaCCGFHmrBF/HIux9xkjruk9gxKsyNJIGDIp4js7QN/wClgRfIJB5+KJi3WiQfjjAq7TVuo1dbq4vzV/XKMy//AFF+x2KTaH3hto3gkUQH8hfmh85iYDGMYDGMYDGMYDGMYGf0TRiWdEIZgbYotgsFBYqCASCQtXR8+M96vCgKSRqqLOpcRKxft0zJVnnkoTzzzmHp5ijBlJBBuxwRmR1KVmZdx/SiKB/tCjbVUKNgk/ck83ZDDyQ6BEG1MaEOd7bfYaYWCARwfBN+PAOR+Z3RZ1TURl3ZF3UzqSCit7WPt5NAngefHzgXuuadUEKqJADFu95BBJeS9hAHtFAfcqx+ayLzZfWv5SN002lYy/lw4k1FuRI7MWKx7+e2goA0LO483ea1gMYxgMYxgZvR+mHUzLCHRN1kyOdqIqgszMfPCqTQBJ8AEnOveltf0u4uliR5DEbV0DxpqJjyWBDByxAoWR4CjjnOMQzMjB0YqyEMrA0VI5BB+CDmyp+ImqWIokelSVlCNrVhUalhQXmbyGIABYAE+bvnJZ0Z2t6fHF1DWKgDRQxPG5A3KXZNg8EbT3Pca4BVqsDNc13Vpl1r6lGMUomeQFCR223E0p+g8ZP/AIfRxzrPpZe6FcxSkxBO5KEYq8I3EfqjkkIA+VHnwdV6hMZJHl27Q7sQPgfIW/kgEYgt6nUvK7SSMWeRizMeSzMbJP3JJy1jGUMYxgMqK8A8c3+/9v5ynPRXzgeZvH4e9Fg/+dO7bo5liggQqGeUixISx4VbDDgglTfjnSAM6Z6W9D6t9LER3e27rqSVBdEJSof6VEs1MSWCkANy3t4CN68+rbUxGbVTOms/WB3trWS3bCykK25WUqBxTDgHJ/Wa3sdJNxFZoEj2FWIMLGSmkbcBtYNtQxhfh7PkjQ9Wkkiyl3LsZ1jWIcvJISzFyPJ8uPrbgD5zfdb0IvCsDM/beGNVMdSHchWBVvaCG3FgVAIYsa4O7A5TqdS8jl3YszGyT/5wPtlrLuqgMbshIJRipIIYEg0aI4Iv5y1gMYxgMYxgMYxgMYxgMYxgegXkl1vo8mnYK5DEWrEHcA6kh1v5o2OLFg85GZN+o21REJ1KSD2cM0Qi7jGizbtoMrUUt2tjQ5qsCEzL6Vpu5PGhKqGdQWayqi+SwHJAFk19MxMyOnz7JUfbu2sCUthvF8rakHkWOCPOBneotPEJO5AwaJ+E/wBy7KUq/J91UbBIO7ivAicnfVOu0zsiaSBoIkDsUYlmLu7GyxJJAjESjmvaT8m4LAYxjAYxjArMp27b4BJr7mgT/gf2yjGMCW6DTdxGdkDIDuFUKZbJJIrgsOPk+Dlr1ANuqnQE7VnloXx+oi/7AY6TyJU91uiqCPi5I/P2zH6kVM0mxiy732sfLLZ2k/cismi3+Vft93Y2wsU7lHbuABK7vF0Qay2AK888cf3vn+2Xl10giMIb2M6yFaHLKGVTdXwGbi65yxlDGMYDGMYHozp3/uyidJfSL+Ym1Ooj7TvJtWKBTGIj2grEsSovkCyxJvweYZWYiDRBB44IrzyP8EYHSNSnT9MYNU3tLztJUUTPtZUiJh3PsG0B9wVdw9w/qEHmWTr2940lZ9/bMO4LtLFWdXmVV29tVQyyszUPcB5QnOcddlRtipJIyw1GNxalG0UQp8E7GJrjx++SvVdFqItI8yzK0WreyTvMpRHZUR3ZQCDvVyqnmlLDgZOiH6iNF3pe00pj2HtkIEBfirVpGIj8/wCon7fAjtX297drdsv27qsD6Gics5c0+zd/U3bef01fg15+9ZRbxjGAxjGAxjGAxjGAxjGAyd676gi1ESJHAyPe+WVpTIZH27fYKAjUncxFEkkWxrISNNxAFckDkgDn6k8Afc5TgMyemsBNGTuoOhO39Xkfp+/0zGy/oTUqHdtp19/+3ke7+POBd16MakJYhywDH52kX/Hu+Mw8m/VfXpdZMJJH3ABgo2hAlu7sAq8D3Of3yEyQMYxlDGMYDGMYEv6eiBMx5tItyeACwdCLJ8eCf3GR+u/4r+3b729v+3k8fxmd0WPcJE7m3uKq7aJBJkjALV8Cyf4++YOuZTK5TlS7EGqsEmuPjj4yaKZwoNLzVjdzT8mmAItRVcZbYUau/vzz9+cDLrW9n2jao49q2BSgAcbmqvueT9cotsBQom/niqN/HPPFfTKcYwGMYwGVyTMxtmZjQFkkmlACiz8AAAfYZRlUa2QPqQMCb1Dad5YwkXaDTbmdpN1RlYiEJO0Wp7hur9wFms2vqXobUflNRNKjtK1OiBFAIU7nYE+8rsDtajY3xe3jTOszTOS8iOKfYWIbbuUe4cjhwCLH38Zk6T1R1GSFOnRaiXtMe2sCkL3NxPtYiiwtiKY1VfAye+iEmhZGKuCpXgqeCP3yjJv1B0jVI7SahkkcECQq6uYzwAG2+PgCuPjITKGeg/5zzGAxjGAxjGAxjGAxjGB6BgZK+ljMdUkcBUPNcW5lDqquKZipBFBbPjislvVnQ4EdhDJvlRDLIQqxxuLpu2g8EG7F0aNeOZ0anmV0pGaeJVVWLSIArXTEsAAa5o5i5l9KnCTxOylgkiMVBKlqINAjkfuOcoq10KqkZHlt5PN8BioFVwfafk3YzCzM1si7IlCsNqNuJNh2Lv7lFcDbsFc8qT80MPAYxjA9AwM8xgenPMYwJz0u+1pGtfYqvtPhgrC7P08XVnngccR3UkjEjCNWUAkFSQdpBogEeR/5ZzN6FHxPZK1Df25eOgTXAN/yaHzmJ1dAJ5KoAySEAVwN7AcfHjxmdGNBCXZUHliFH7k0PGTfqX0VqtBqBpZQGcxd72W3sAYsTxY2iN7+m05idf1unlkR9NF2h2ow6VS9wCmKDcePHJ5PJoXWe9VAaKGc6szSyh1kjYsWgCHagLHyCtV/OaEVjGMBjGMBmb0eCF5lXUSduM7rfng0dtlUYgE0LCnz/OY0GnZ22opY0TQ5PAJP+AcpRqIPHBuj4/nA2P1r1ubUSCOTUmcacsga7F0oYj+mhP6QNxWzt/bNcjfaQfoQf7Zl6+VDwq0e47E/Y7QF+wBDH/mzCyQbT1P1bpJNO8UHStPBJMFD6gPLIRRDExrIx2EkeeTRI++atjGUMYxgek55jGAxjGAxjGAxjGBldN6i+nlWaM0y3R+xBUj+QSMl+s+qo50dItBpdP3SN0i9x5CFqgGkYhbI5KgX8/NsYGvZcgHvX9x/1xjAzutsNyKtFUVlU1yR3Hb3cCzbnn6V9MjcYyTwMYxlDGMYDGMYGy+jZCTNHtVgyRWh47taiKoya4BLDn6gfAzA9V6Iwa2eItuMcrhm+rWb/wA3jGQU9J6Ys6yM8pjEMZK+3dublgp5G0UHN8/tkXjGAxjGUMvSaglFj2oNhY7gKZt1cM3yBXA+LP1xjAudNWIyqJnZIyaZ15KgjzVHj68eLy28Y7hWNt43UrVt3i6U0fF8cYxgZPUopKDsoCs0igjaASm0NwPpYzAxjJAxjGUM9rPMYDGMYDGMYH//2Q==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6126138" y="1099769"/>
            <a:ext cx="2103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1/100 ; f14 ; ISO 100</a:t>
            </a:r>
          </a:p>
        </p:txBody>
      </p:sp>
      <p:pic>
        <p:nvPicPr>
          <p:cNvPr id="6146" name="Picture 2" descr="C:\Users\Regis\Pictures\Photos numérique\Spotting\Meetings\2014\Lens 17-18 Mai\meeting\3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7376" y="1592973"/>
            <a:ext cx="7332224" cy="48682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8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2" descr="http://t0.gstatic.com/images?q=tbn:ANd9GcQc5I3GG2Oz55orjgD1A7LfwR6ps-wyzMz-rpg2kGiOpzu_B9pL"/>
          <p:cNvSpPr>
            <a:spLocks noChangeAspect="1" noChangeArrowheads="1"/>
          </p:cNvSpPr>
          <p:nvPr/>
        </p:nvSpPr>
        <p:spPr bwMode="auto">
          <a:xfrm>
            <a:off x="63500" y="-136525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5302" name="AutoShape 6" descr="data:image/jpeg;base64,/9j/4AAQSkZJRgABAQAAAQABAAD/2wCEAAkGBhAQEBUQEBARExUQFRUUFxAYFxcVFxAZGBsZGBYVFhcZGycgFxkjGRUUIC8iJCcrLC0sGCAyNTAsNiYtLSkBCQoKDgwOGg8PFywkHBwsKSwsKSwsKSwsLCksLCwpLCwpLCksLCkpKSwsLCksLCksLCwsKSwsLCkpLCwsLCwsLP/AABEIALcBEwMBIgACEQEDEQH/xAAcAAEAAQUBAQAAAAAAAAAAAAAABQIDBAYHAQj/xAA3EAACAgEDAwMCBQMCBQUAAAABAgMRAAQSIQUTMQYiQVFhBxQycYEjkaFCUjOCscHwFRc0YnL/xAAWAQEBAQAAAAAAAAAAAAAAAAAAAQL/xAAYEQEBAQEBAAAAAAAAAAAAAAAAAUERMf/aAAwDAQACEQMRAD8A4bjGMBjGMBjGMBjGMBjGMBjGMBjGMBjGMBjMzp/Tu7uLSJGiAFpG3GrNABVBZj+w/esp6noGglaJvK18V5AYWD4NEcYGLjGMBjGMBjGMBjGMBjGMBjGMBjGMBjGMBjGMBjGMBjGMBjGMBjGMBjGMBjGMBjGMBjGZkfS3MfcJRQRa7mCmT3bDs+pBPI+nOB038PPTLPFC6rC0Tqxl73aaN5i4Ee1GFSFUJWn4DdyqNXoXrbQxwdQniiraj8AAhQSAWCg/6AxIH1AHnznRuixCLpYWF9PprCPJIwDgu+9UvuOC3tCtYBGx6CvfHPfV2kmjMHdcSAw+2VQQrKJJOASo3VY/gj4rIzGv4xntZWnmMYwGMYwGMZd01b13AsNwtR5YXyB+4wB0rhBIUbYTQejtJ+gbxeWs71rOmibps8cW9+65p5NwMo3ApFDGwKxRopoEbSe0DSis4Zr9G8MrwvQaJ2Rq5FqSDR+RYwkqxjK1iu6I4FnkD+OfJ/bKMKYxjAYxjAYxjAYxjAYxjAYxjAYxjAYz0jPMBjGMBjGXe4uzbs926+5Z8VW2vHnm8C90/pkk5IjC+0WSzpGo+ANzsBZ+BdnGt6bNpyO6jJd7T8NXyrDhh9wc96b1WXTljEV942srIkqsPNFJFKnkfTM7T+rNUpPuVlbgx7FVf2XYFKf8pGB0vp/rg9O0mmMmnleIwwqWfd3UZg5IjJcr2/ZGwU1a8e3Od+tfU66+cSJEIkRdoUADcSzOzlQTtJLeLNADk+c7Np2bqHS4Jx2CxCH8uojcSleWiRWDlaO/jyNhN155v+K3o6PRNDMkXY/MAgwgkqSiRl5EPwCzkFaABArg8RmNAxjGVoxjGAxjGB6po39P5/wfObv6Ig/Jv+YkcCSaIxwxKsjyK8gDRMSi0u4eBu3EOLoGzo+TyesZli7axwK+ztnVCOp2Stu0tdXs9u4KGokbuTYdlm9RRybNNNHIv5mSKJZVKuA1AgbjIGkUspXfuJJBAu6HOfxY02lWdTHqI5JwXSZU9wUqTW5v9w5TnkhRwOBlOh9Sxy/loZoA8kKoqySUK7QbtReLZGcJYJ+tfqOaTqNQ0jtI7FmclmY8lieST97OBbrPSteR5AP9+Qcpz0nA8xjGAxjGAxjGAxjGAxjGAxjGAzp/oTSppNG2qbR92U7pFlsq0axjcVF0VGwFrTlgaJAIDc20mpMUiyLVowYefINjwQf7G86V6Z6tBO6CdJdQkkLExiVS+mKOw3BpGWgFdQpJJN87iSMC764jbqETydqNXijEwYENuCBmkAY+4AKrECyCFXwTS8qzsvqL1HHqOn6iLQaaeBmPbbSBaK7n91geAVslVB8rZ9uct6p6e1GmFyqoF7TTo5VuTtYKxKng+fNGsCMxjGAxjPVUk0Bd/GBcLBaKM1lTu+KJsEAg8jbX08kV9cjp2s/LzLIUV9vO00RyOD8gML+ho5iiUhSt8MQSPrV1/wBTnjSEkkmyfJPJN/P74H0F6B/EhNRAAUgSSLdamRVEcagHcB/pFAliAq8Dz4HK/wAU5pT1F0kfcsaqIxu3bFYbzZ3N7i7Ox5PLfSsp/DTadU8btSyxGPaf0yFnjVVb/wCtn/t85Ifi90nt6pJxEsY1CElU4UMh28i/1FdjH/8AQ++EaGy1XjkX5v8Av9PGU5UW4AocXzzZ/wDP++U4UxjGAxjLsuyl27rr33VbrP6a+Nu3z83gWsYypWNEDwfOBuPR26O+mQ6iaXTzxWxKxvK8jAjbsO8JRFn3bdpA5IvNR1MgZ2ZRtDMSF/2gngcfQZvnp30fBLoPzRS2bbHb7tsRJI3DlFaQnbtXdQDCwSRmi62B0kZXFMCbG3bX/LQ2+fFDAtO5Js5TjGAxjGAxjGAxjGAxjGAypKvm6+3+P85TlcUxUkiuQV5APDAg+fsfPxgUYxjAZ1/0XHLLpUjih08bTpSMUHvBZhPtZgfcdsRICkLanxxnIVUk0BZPgfXO4dP9Idn8mjlIW0wj7pNNTyEt20F28pKIoAHDKeOAMDP1XTOwyicQTOaZlWQUvPl97KHock8CjzdAnQ/xE6Bq4ZFgTSxxQaktOhCgPKVUs35iRze+NS9iwnlgOc7H13p8ejgdnkkZVQM10xlf2LHGoKkCyFoXySeKsjTNX+IczArMmm0WnlRreZN8rsGp0EVFmX9Q4TbYPu54Dl0voTVLEJN0R3XSKxLNtUSED27SdhDefBB+ReuZ0Pq/qvQaXSSafpzTTS6pQsmokBVIEKbGjhRvcCQWUk/Fck+OeYDKlr5J8H4vn4+cpxgMYyuKEt48WAW+Bfiz8YHQ/wAJ/TsskjSdt9skTqHVl9ybgJFC/qD8WCSo9ps1edN9YdJ3L2ZmM0csTGiY7LptAYkugrhRdkBpPKe0jS/S3Sj0hJZ5vzbxMDtQxdpQyGNqljdjsMngFqpeSLIAjOk+u3l1uqZtWmlSYRvFv3SJp9jISIgVapBF3K4FnjgkUONP9WemzotQ6KxkiDEJNVB6AJB+jC6ogfWqOQedYT1uOsGSPUQIAGY/8YRx9oiyz97d71WNaZStm7Kk+7mnWdAIJ5IlcSKjELIKIcfDAjg8V4JH0JyDCxjGUMYz0nA8ztXpz0PpNJ0+I61rm1xIEPcKLIZFKRxcCmZRZvnaz1Q4bOR9I6d35QhcKtMzsf8ASijcxA/1NQNAeT/fJ31X1fUazWNsLyppq7cYJeOMDapKAAAKzgeBzY5J5IdGm6a/5Yw6VI2bt9iNQWEcko2fqd1G6TYAwBNEKPKlgeM9T1U7yHvly6eza3HbCk+wL4QA2NoAAzufT+v60MNMVAMqMveACDTu2/8Apqu03tYL5BB5YUCTmjesNP8AlH0+okRZzIk2nlmKMpZ1AH9RWb/jKGFnwwrzyAHOsZtvpb08qnv6yNO00e6NXYXK18AIGB9wWRQzcWQaYjaYj1NpYo56hMJBVSyxO0kaNzaozEkjgHyfOBE4xjAYxjAYxjAYxjAYxjAZVHGWIVQSWIAUCySfAA+Tl3R6KSZxHEjOzeFUEk/wM6T+F/4cznXLLrItkaJvSyp3O9CMgKSQQGLg/BUYEx+FH4UMkw1ev2q0JJi01hmV1PMktWAVNUhN3yQAKPSer6GLTsOoSzJGIeVMhKKm4bWNkHdIbobhx9CTYg/xL9W/+iaVE08a79RuSMMAwOyt7y8c1vWlHktzQBB476c9Va3VdQSXUapXNgkTr3UYAg9uOIKaY+AEA8nwLwNy/FH8VdTX5fSp2op1DLqt39aRfnYUNKp4AILWvzyRnHp9Q7nc7MxoC2JJocAWftm5fipqzLqY2CpHGsfbjhVJYxHtY7xtkRf9bMPaK455vNJwGMYwGMYwGdD9F9Cjk04SUSzCe5QiRTukYVth3vHIFLXt4KsFtORvNc8zaPw86rDDrUXVTGLTyLKjtW9V3xugYoVZW87eVPB+mBvWo0DsddD3NOiaRTGR/TfYjbHMsjsVZmZgNwAssdpU7QBzf1SsQ1bCL9ASIK20pvqFPdt/07jz/P8AGbR6tkEc80MDOUkSYAngSrH3NzrtXlTJvFEk3FyQRQ1D1GHGqkEhbeu1W3MHKsqqrLuHBogj+Mg3H0pP07QLFNLqH3Tdu3T8vK0Le637RDsgS6IdbY8qDxUH+IfUNPNqx+WnOoWOJEbUbO2JWFklUoBFAIFAfB8+TrFHPMoZU5BPAr7ZTjAYxjAlfTOs08OpSTUqXjSyUA3bjXgixx5+fNeRYye6dqWJbXL3Y2E0e6XubfzCMWLxkcdxiIyTVKNh45GaaDXjJzRdPkmSGDdTyyqsYINKCCWPAv8A1xngEnivAwOv9J1OkVgrSStLG7e3tiNga4BfcwCsCADySGHiiBrn4tGbUaeGSDZ+X0oAkVTZSVto3HdztO9QBZ/Vd+7ia6TKO/HCulnjLSg/mZIe2NURG+/fW4GRlLNVgcuP1EVy71prWk1k+0sYkdYgfdtbtKIlc35YhCbPJs4FHSOusUGmaIS24ZRulVmdV2on9M+4VSgUCL4ZeTkTLoJFcx7SWC7iq+6l27yeL4C8n6Ub8ZjqxBsGiOb+mXTvjJU2pIoj6ggH/IrAs5WkZIJA/SLP2Fgf9SMr1UiMxMaFF49pbdRoXzQ4Js/a6585ZwGMYwGMYwGMYwGMYwNi9Edfi0mobvrcWojaCRhe+NHq2SvkUPv9CM6wn4iafS6aSbThJTp44zp4WKWqntoWkWM+whZqo8/ro8tnBlHObJ6g67A2mi0unhiVltp9UobfqGv2IWf3bVULY4BbmuBgYXqT1Xq+oyCXVy7yoIVQAqoCbIVVAAs+T5PyTln0+rd9WWZoCgZ+8u4NHtUkFNpB3k0ALHJF8XkeENbuOCBVi+b8DyRwef2+ozO6DNKmpjaByjqwIcAEpXJajwaAJr7YGV6qkLzb21EuoblWeYMswZSbVwWbxdDn4qhWQuTfqrq2r1EqnVStJtX2exYwATzSIAoO4EEjyQeTkJgMYxgMrVRRJaiKoV+r68/FZRjAZJem9KkusgjkNLJNGrGr4LAeP8ZG50D8I9CJZpT+XdnjEcialUWTsFW3FSrgr7wCLotxSg3WBl9YkXS9UlaATGXR6eR/6bXtlkZmcgozbUSOYrweCvNG80vr67dbIZley4eWMmn3NTSISbKtuLDmyPnkZKaLXyfnJ308qIkcMqbuIw8X6doDfLMQefJJJ+ch5dLJqdWy71LzyM29iqglrcsTdDzdfxk0dAn9f6PsIsMmrjiiQr+RihWBJCfCyzLKxZXAfcSCa8AeM5Zlc0RRipq1JBIIINccEcEfcZVqdK8bbHFGlNWDwwDDx9iMotYxjAYyt0AAIYEkGxR9vNUb88c8fXKMBmTL1GZ9m+Vz2VCx2xPbANgJ/tFknj65jZf0Om7siR3W9gu6idtnk0OTXnA7F6J9aSy6bSpNqZ2eTUCA2QQACpDmmFks0SDdZNuTwDu0L1P61bUpLp+wsatO0gO5nZRfCEkmzYJJHFk0Bm06z0j2dPpHjE0MceqVmd6ZnspbtGi+xgy8A7uGABNG9c9ceiJodY5gQPFOzNHsYPt590Z5u1Y0L8gqfnA03LiSgEnaCCGFHmrBF/HIux9xkjruk9gxKsyNJIGDIp4js7QN/wClgRfIJB5+KJi3WiQfjjAq7TVuo1dbq4vzV/XKMy//AFF+x2KTaH3hto3gkUQH8hfmh85iYDGMYDGMYDGMYDGMYGf0TRiWdEIZgbYotgsFBYqCASCQtXR8+M96vCgKSRqqLOpcRKxft0zJVnnkoTzzzmHp5ijBlJBBuxwRmR1KVmZdx/SiKB/tCjbVUKNgk/ck83ZDDyQ6BEG1MaEOd7bfYaYWCARwfBN+PAOR+Z3RZ1TURl3ZF3UzqSCit7WPt5NAngefHzgXuuadUEKqJADFu95BBJeS9hAHtFAfcqx+ayLzZfWv5SN002lYy/lw4k1FuRI7MWKx7+e2goA0LO483ea1gMYxgMYxgZvR+mHUzLCHRN1kyOdqIqgszMfPCqTQBJ8AEnOveltf0u4uliR5DEbV0DxpqJjyWBDByxAoWR4CjjnOMQzMjB0YqyEMrA0VI5BB+CDmyp+ImqWIokelSVlCNrVhUalhQXmbyGIABYAE+bvnJZ0Z2t6fHF1DWKgDRQxPG5A3KXZNg8EbT3Pca4BVqsDNc13Vpl1r6lGMUomeQFCR223E0p+g8ZP/AIfRxzrPpZe6FcxSkxBO5KEYq8I3EfqjkkIA+VHnwdV6hMZJHl27Q7sQPgfIW/kgEYgt6nUvK7SSMWeRizMeSzMbJP3JJy1jGUMYxgMqK8A8c3+/9v5ynPRXzgeZvH4e9Fg/+dO7bo5liggQqGeUixISx4VbDDgglTfjnSAM6Z6W9D6t9LER3e27rqSVBdEJSof6VEs1MSWCkANy3t4CN68+rbUxGbVTOms/WB3trWS3bCykK25WUqBxTDgHJ/Wa3sdJNxFZoEj2FWIMLGSmkbcBtYNtQxhfh7PkjQ9Wkkiyl3LsZ1jWIcvJISzFyPJ8uPrbgD5zfdb0IvCsDM/beGNVMdSHchWBVvaCG3FgVAIYsa4O7A5TqdS8jl3YszGyT/5wPtlrLuqgMbshIJRipIIYEg0aI4Iv5y1gMYxgMYxgMYxgMYxgMYxgegXkl1vo8mnYK5DEWrEHcA6kh1v5o2OLFg85GZN+o21REJ1KSD2cM0Qi7jGizbtoMrUUt2tjQ5qsCEzL6Vpu5PGhKqGdQWayqi+SwHJAFk19MxMyOnz7JUfbu2sCUthvF8rakHkWOCPOBneotPEJO5AwaJ+E/wBy7KUq/J91UbBIO7ivAicnfVOu0zsiaSBoIkDsUYlmLu7GyxJJAjESjmvaT8m4LAYxjAYxjArMp27b4BJr7mgT/gf2yjGMCW6DTdxGdkDIDuFUKZbJJIrgsOPk+Dlr1ANuqnQE7VnloXx+oi/7AY6TyJU91uiqCPi5I/P2zH6kVM0mxiy732sfLLZ2k/cismi3+Vft93Y2wsU7lHbuABK7vF0Qay2AK888cf3vn+2Xl10giMIb2M6yFaHLKGVTdXwGbi65yxlDGMYDGMYHozp3/uyidJfSL+Ym1Ooj7TvJtWKBTGIj2grEsSovkCyxJvweYZWYiDRBB44IrzyP8EYHSNSnT9MYNU3tLztJUUTPtZUiJh3PsG0B9wVdw9w/qEHmWTr2940lZ9/bMO4LtLFWdXmVV29tVQyyszUPcB5QnOcddlRtipJIyw1GNxalG0UQp8E7GJrjx++SvVdFqItI8yzK0WreyTvMpRHZUR3ZQCDvVyqnmlLDgZOiH6iNF3pe00pj2HtkIEBfirVpGIj8/wCon7fAjtX297drdsv27qsD6Gics5c0+zd/U3bef01fg15+9ZRbxjGAxjGAxjGAxjGAxjGAyd676gi1ESJHAyPe+WVpTIZH27fYKAjUncxFEkkWxrISNNxAFckDkgDn6k8Afc5TgMyemsBNGTuoOhO39Xkfp+/0zGy/oTUqHdtp19/+3ke7+POBd16MakJYhywDH52kX/Hu+Mw8m/VfXpdZMJJH3ABgo2hAlu7sAq8D3Of3yEyQMYxlDGMYDGMYEv6eiBMx5tItyeACwdCLJ8eCf3GR+u/4r+3b729v+3k8fxmd0WPcJE7m3uKq7aJBJkjALV8Cyf4++YOuZTK5TlS7EGqsEmuPjj4yaKZwoNLzVjdzT8mmAItRVcZbYUau/vzz9+cDLrW9n2jao49q2BSgAcbmqvueT9cotsBQom/niqN/HPPFfTKcYwGMYwGVyTMxtmZjQFkkmlACiz8AAAfYZRlUa2QPqQMCb1Dad5YwkXaDTbmdpN1RlYiEJO0Wp7hur9wFms2vqXobUflNRNKjtK1OiBFAIU7nYE+8rsDtajY3xe3jTOszTOS8iOKfYWIbbuUe4cjhwCLH38Zk6T1R1GSFOnRaiXtMe2sCkL3NxPtYiiwtiKY1VfAye+iEmhZGKuCpXgqeCP3yjJv1B0jVI7SahkkcECQq6uYzwAG2+PgCuPjITKGeg/5zzGAxjGAxjGAxjGAxjGB6BgZK+ljMdUkcBUPNcW5lDqquKZipBFBbPjislvVnQ4EdhDJvlRDLIQqxxuLpu2g8EG7F0aNeOZ0anmV0pGaeJVVWLSIArXTEsAAa5o5i5l9KnCTxOylgkiMVBKlqINAjkfuOcoq10KqkZHlt5PN8BioFVwfafk3YzCzM1si7IlCsNqNuJNh2Lv7lFcDbsFc8qT80MPAYxjA9AwM8xgenPMYwJz0u+1pGtfYqvtPhgrC7P08XVnngccR3UkjEjCNWUAkFSQdpBogEeR/5ZzN6FHxPZK1Df25eOgTXAN/yaHzmJ1dAJ5KoAySEAVwN7AcfHjxmdGNBCXZUHliFH7k0PGTfqX0VqtBqBpZQGcxd72W3sAYsTxY2iN7+m05idf1unlkR9NF2h2ow6VS9wCmKDcePHJ5PJoXWe9VAaKGc6szSyh1kjYsWgCHagLHyCtV/OaEVjGMBjGMBmb0eCF5lXUSduM7rfng0dtlUYgE0LCnz/OY0GnZ22opY0TQ5PAJP+AcpRqIPHBuj4/nA2P1r1ubUSCOTUmcacsga7F0oYj+mhP6QNxWzt/bNcjfaQfoQf7Zl6+VDwq0e47E/Y7QF+wBDH/mzCyQbT1P1bpJNO8UHStPBJMFD6gPLIRRDExrIx2EkeeTRI++atjGUMYxgek55jGAxjGAxjGAxjGBldN6i+nlWaM0y3R+xBUj+QSMl+s+qo50dItBpdP3SN0i9x5CFqgGkYhbI5KgX8/NsYGvZcgHvX9x/1xjAzutsNyKtFUVlU1yR3Hb3cCzbnn6V9MjcYyTwMYxlDGMYDGMYGy+jZCTNHtVgyRWh47taiKoya4BLDn6gfAzA9V6Iwa2eItuMcrhm+rWb/wA3jGQU9J6Ys6yM8pjEMZK+3dublgp5G0UHN8/tkXjGAxjGUMvSaglFj2oNhY7gKZt1cM3yBXA+LP1xjAudNWIyqJnZIyaZ15KgjzVHj68eLy28Y7hWNt43UrVt3i6U0fF8cYxgZPUopKDsoCs0igjaASm0NwPpYzAxjJAxjGUM9rPMYDGMYDGMYH//2Q==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5304" name="AutoShape 8" descr="data:image/jpeg;base64,/9j/4AAQSkZJRgABAQAAAQABAAD/2wCEAAkGBhAQEBUQEBARExUQFRUUFxAYFxcVFxAZGBsZGBYVFhcZGycgFxkjGRUUIC8iJCcrLC0sGCAyNTAsNiYtLSkBCQoKDgwOGg8PFywkHBwsKSwsKSwsKSwsLCksLCwpLCwpLCksLCkpKSwsLCksLCksLCwsKSwsLCkpLCwsLCwsLP/AABEIALcBEwMBIgACEQEDEQH/xAAcAAEAAQUBAQAAAAAAAAAAAAAABQIDBAYHAQj/xAA3EAACAgEDAwMCBQMCBQUAAAABAgMRAAQSIQUTMQYiQVFhBxQycYEjkaFCUjOCscHwFRc0YnL/xAAWAQEBAQAAAAAAAAAAAAAAAAAAAQL/xAAYEQEBAQEBAAAAAAAAAAAAAAAAAUERMf/aAAwDAQACEQMRAD8A4bjGMBjGMBjGMBjGMBjGMBjGMBjGMBjGMBjMzp/Tu7uLSJGiAFpG3GrNABVBZj+w/esp6noGglaJvK18V5AYWD4NEcYGLjGMBjGMBjGMBjGMBjGMBjGMBjGMBjGMBjGMBjGMBjGMBjGMBjGMBjGMBjGMBjGMBjGZkfS3MfcJRQRa7mCmT3bDs+pBPI+nOB038PPTLPFC6rC0Tqxl73aaN5i4Ee1GFSFUJWn4DdyqNXoXrbQxwdQniiraj8AAhQSAWCg/6AxIH1AHnznRuixCLpYWF9PprCPJIwDgu+9UvuOC3tCtYBGx6CvfHPfV2kmjMHdcSAw+2VQQrKJJOASo3VY/gj4rIzGv4xntZWnmMYwGMYwGMZd01b13AsNwtR5YXyB+4wB0rhBIUbYTQejtJ+gbxeWs71rOmibps8cW9+65p5NwMo3ApFDGwKxRopoEbSe0DSis4Zr9G8MrwvQaJ2Rq5FqSDR+RYwkqxjK1iu6I4FnkD+OfJ/bKMKYxjAYxjAYxjAYxjAYxjAYxjAYxjAYz0jPMBjGMBjGXe4uzbs926+5Z8VW2vHnm8C90/pkk5IjC+0WSzpGo+ANzsBZ+BdnGt6bNpyO6jJd7T8NXyrDhh9wc96b1WXTljEV942srIkqsPNFJFKnkfTM7T+rNUpPuVlbgx7FVf2XYFKf8pGB0vp/rg9O0mmMmnleIwwqWfd3UZg5IjJcr2/ZGwU1a8e3Od+tfU66+cSJEIkRdoUADcSzOzlQTtJLeLNADk+c7Np2bqHS4Jx2CxCH8uojcSleWiRWDlaO/jyNhN155v+K3o6PRNDMkXY/MAgwgkqSiRl5EPwCzkFaABArg8RmNAxjGVoxjGAxjGB6po39P5/wfObv6Ig/Jv+YkcCSaIxwxKsjyK8gDRMSi0u4eBu3EOLoGzo+TyesZli7axwK+ztnVCOp2Stu0tdXs9u4KGokbuTYdlm9RRybNNNHIv5mSKJZVKuA1AgbjIGkUspXfuJJBAu6HOfxY02lWdTHqI5JwXSZU9wUqTW5v9w5TnkhRwOBlOh9Sxy/loZoA8kKoqySUK7QbtReLZGcJYJ+tfqOaTqNQ0jtI7FmclmY8lieST97OBbrPSteR5AP9+Qcpz0nA8xjGAxjGAxjGAxjGAxjGAxjGAzp/oTSppNG2qbR92U7pFlsq0axjcVF0VGwFrTlgaJAIDc20mpMUiyLVowYefINjwQf7G86V6Z6tBO6CdJdQkkLExiVS+mKOw3BpGWgFdQpJJN87iSMC764jbqETydqNXijEwYENuCBmkAY+4AKrECyCFXwTS8qzsvqL1HHqOn6iLQaaeBmPbbSBaK7n91geAVslVB8rZ9uct6p6e1GmFyqoF7TTo5VuTtYKxKng+fNGsCMxjGAxjPVUk0Bd/GBcLBaKM1lTu+KJsEAg8jbX08kV9cjp2s/LzLIUV9vO00RyOD8gML+ho5iiUhSt8MQSPrV1/wBTnjSEkkmyfJPJN/P74H0F6B/EhNRAAUgSSLdamRVEcagHcB/pFAliAq8Dz4HK/wAU5pT1F0kfcsaqIxu3bFYbzZ3N7i7Ox5PLfSsp/DTadU8btSyxGPaf0yFnjVVb/wCtn/t85Ifi90nt6pJxEsY1CElU4UMh28i/1FdjH/8AQ++EaGy1XjkX5v8Av9PGU5UW4AocXzzZ/wDP++U4UxjGAxjLsuyl27rr33VbrP6a+Nu3z83gWsYypWNEDwfOBuPR26O+mQ6iaXTzxWxKxvK8jAjbsO8JRFn3bdpA5IvNR1MgZ2ZRtDMSF/2gngcfQZvnp30fBLoPzRS2bbHb7tsRJI3DlFaQnbtXdQDCwSRmi62B0kZXFMCbG3bX/LQ2+fFDAtO5Js5TjGAxjGAxjGAxjGAxjGAypKvm6+3+P85TlcUxUkiuQV5APDAg+fsfPxgUYxjAZ1/0XHLLpUjih08bTpSMUHvBZhPtZgfcdsRICkLanxxnIVUk0BZPgfXO4dP9Idn8mjlIW0wj7pNNTyEt20F28pKIoAHDKeOAMDP1XTOwyicQTOaZlWQUvPl97KHock8CjzdAnQ/xE6Bq4ZFgTSxxQaktOhCgPKVUs35iRze+NS9iwnlgOc7H13p8ejgdnkkZVQM10xlf2LHGoKkCyFoXySeKsjTNX+IczArMmm0WnlRreZN8rsGp0EVFmX9Q4TbYPu54Dl0voTVLEJN0R3XSKxLNtUSED27SdhDefBB+ReuZ0Pq/qvQaXSSafpzTTS6pQsmokBVIEKbGjhRvcCQWUk/Fck+OeYDKlr5J8H4vn4+cpxgMYyuKEt48WAW+Bfiz8YHQ/wAJ/TsskjSdt9skTqHVl9ybgJFC/qD8WCSo9ps1edN9YdJ3L2ZmM0csTGiY7LptAYkugrhRdkBpPKe0jS/S3Sj0hJZ5vzbxMDtQxdpQyGNqljdjsMngFqpeSLIAjOk+u3l1uqZtWmlSYRvFv3SJp9jISIgVapBF3K4FnjgkUONP9WemzotQ6KxkiDEJNVB6AJB+jC6ogfWqOQedYT1uOsGSPUQIAGY/8YRx9oiyz97d71WNaZStm7Kk+7mnWdAIJ5IlcSKjELIKIcfDAjg8V4JH0JyDCxjGUMYz0nA8ztXpz0PpNJ0+I61rm1xIEPcKLIZFKRxcCmZRZvnaz1Q4bOR9I6d35QhcKtMzsf8ASijcxA/1NQNAeT/fJ31X1fUazWNsLyppq7cYJeOMDapKAAAKzgeBzY5J5IdGm6a/5Yw6VI2bt9iNQWEcko2fqd1G6TYAwBNEKPKlgeM9T1U7yHvly6eza3HbCk+wL4QA2NoAAzufT+v60MNMVAMqMveACDTu2/8Apqu03tYL5BB5YUCTmjesNP8AlH0+okRZzIk2nlmKMpZ1AH9RWb/jKGFnwwrzyAHOsZtvpb08qnv6yNO00e6NXYXK18AIGB9wWRQzcWQaYjaYj1NpYo56hMJBVSyxO0kaNzaozEkjgHyfOBE4xjAYxjAYxjAYxjAYxjAZVHGWIVQSWIAUCySfAA+Tl3R6KSZxHEjOzeFUEk/wM6T+F/4cznXLLrItkaJvSyp3O9CMgKSQQGLg/BUYEx+FH4UMkw1ev2q0JJi01hmV1PMktWAVNUhN3yQAKPSer6GLTsOoSzJGIeVMhKKm4bWNkHdIbobhx9CTYg/xL9W/+iaVE08a79RuSMMAwOyt7y8c1vWlHktzQBB476c9Va3VdQSXUapXNgkTr3UYAg9uOIKaY+AEA8nwLwNy/FH8VdTX5fSp2op1DLqt39aRfnYUNKp4AILWvzyRnHp9Q7nc7MxoC2JJocAWftm5fipqzLqY2CpHGsfbjhVJYxHtY7xtkRf9bMPaK455vNJwGMYwGMYwGdD9F9Cjk04SUSzCe5QiRTukYVth3vHIFLXt4KsFtORvNc8zaPw86rDDrUXVTGLTyLKjtW9V3xugYoVZW87eVPB+mBvWo0DsddD3NOiaRTGR/TfYjbHMsjsVZmZgNwAssdpU7QBzf1SsQ1bCL9ASIK20pvqFPdt/07jz/P8AGbR6tkEc80MDOUkSYAngSrH3NzrtXlTJvFEk3FyQRQ1D1GHGqkEhbeu1W3MHKsqqrLuHBogj+Mg3H0pP07QLFNLqH3Tdu3T8vK0Le637RDsgS6IdbY8qDxUH+IfUNPNqx+WnOoWOJEbUbO2JWFklUoBFAIFAfB8+TrFHPMoZU5BPAr7ZTjAYxjAlfTOs08OpSTUqXjSyUA3bjXgixx5+fNeRYye6dqWJbXL3Y2E0e6XubfzCMWLxkcdxiIyTVKNh45GaaDXjJzRdPkmSGDdTyyqsYINKCCWPAv8A1xngEnivAwOv9J1OkVgrSStLG7e3tiNga4BfcwCsCADySGHiiBrn4tGbUaeGSDZ+X0oAkVTZSVto3HdztO9QBZ/Vd+7ia6TKO/HCulnjLSg/mZIe2NURG+/fW4GRlLNVgcuP1EVy71prWk1k+0sYkdYgfdtbtKIlc35YhCbPJs4FHSOusUGmaIS24ZRulVmdV2on9M+4VSgUCL4ZeTkTLoJFcx7SWC7iq+6l27yeL4C8n6Ub8ZjqxBsGiOb+mXTvjJU2pIoj6ggH/IrAs5WkZIJA/SLP2Fgf9SMr1UiMxMaFF49pbdRoXzQ4Js/a6585ZwGMYwGMYwGMYwGMYwNi9Edfi0mobvrcWojaCRhe+NHq2SvkUPv9CM6wn4iafS6aSbThJTp44zp4WKWqntoWkWM+whZqo8/ro8tnBlHObJ6g67A2mi0unhiVltp9UobfqGv2IWf3bVULY4BbmuBgYXqT1Xq+oyCXVy7yoIVQAqoCbIVVAAs+T5PyTln0+rd9WWZoCgZ+8u4NHtUkFNpB3k0ALHJF8XkeENbuOCBVi+b8DyRwef2+ozO6DNKmpjaByjqwIcAEpXJajwaAJr7YGV6qkLzb21EuoblWeYMswZSbVwWbxdDn4qhWQuTfqrq2r1EqnVStJtX2exYwATzSIAoO4EEjyQeTkJgMYxgMrVRRJaiKoV+r68/FZRjAZJem9KkusgjkNLJNGrGr4LAeP8ZG50D8I9CJZpT+XdnjEcialUWTsFW3FSrgr7wCLotxSg3WBl9YkXS9UlaATGXR6eR/6bXtlkZmcgozbUSOYrweCvNG80vr67dbIZley4eWMmn3NTSISbKtuLDmyPnkZKaLXyfnJ308qIkcMqbuIw8X6doDfLMQefJJJ+ch5dLJqdWy71LzyM29iqglrcsTdDzdfxk0dAn9f6PsIsMmrjiiQr+RihWBJCfCyzLKxZXAfcSCa8AeM5Zlc0RRipq1JBIIINccEcEfcZVqdK8bbHFGlNWDwwDDx9iMotYxjAYyt0AAIYEkGxR9vNUb88c8fXKMBmTL1GZ9m+Vz2VCx2xPbANgJ/tFknj65jZf0Om7siR3W9gu6idtnk0OTXnA7F6J9aSy6bSpNqZ2eTUCA2QQACpDmmFks0SDdZNuTwDu0L1P61bUpLp+wsatO0gO5nZRfCEkmzYJJHFk0Bm06z0j2dPpHjE0MceqVmd6ZnspbtGi+xgy8A7uGABNG9c9ceiJodY5gQPFOzNHsYPt590Z5u1Y0L8gqfnA03LiSgEnaCCGFHmrBF/HIux9xkjruk9gxKsyNJIGDIp4js7QN/wClgRfIJB5+KJi3WiQfjjAq7TVuo1dbq4vzV/XKMy//AFF+x2KTaH3hto3gkUQH8hfmh85iYDGMYDGMYDGMYDGMYGf0TRiWdEIZgbYotgsFBYqCASCQtXR8+M96vCgKSRqqLOpcRKxft0zJVnnkoTzzzmHp5ijBlJBBuxwRmR1KVmZdx/SiKB/tCjbVUKNgk/ck83ZDDyQ6BEG1MaEOd7bfYaYWCARwfBN+PAOR+Z3RZ1TURl3ZF3UzqSCit7WPt5NAngefHzgXuuadUEKqJADFu95BBJeS9hAHtFAfcqx+ayLzZfWv5SN002lYy/lw4k1FuRI7MWKx7+e2goA0LO483ea1gMYxgMYxgZvR+mHUzLCHRN1kyOdqIqgszMfPCqTQBJ8AEnOveltf0u4uliR5DEbV0DxpqJjyWBDByxAoWR4CjjnOMQzMjB0YqyEMrA0VI5BB+CDmyp+ImqWIokelSVlCNrVhUalhQXmbyGIABYAE+bvnJZ0Z2t6fHF1DWKgDRQxPG5A3KXZNg8EbT3Pca4BVqsDNc13Vpl1r6lGMUomeQFCR223E0p+g8ZP/AIfRxzrPpZe6FcxSkxBO5KEYq8I3EfqjkkIA+VHnwdV6hMZJHl27Q7sQPgfIW/kgEYgt6nUvK7SSMWeRizMeSzMbJP3JJy1jGUMYxgMqK8A8c3+/9v5ynPRXzgeZvH4e9Fg/+dO7bo5liggQqGeUixISx4VbDDgglTfjnSAM6Z6W9D6t9LER3e27rqSVBdEJSof6VEs1MSWCkANy3t4CN68+rbUxGbVTOms/WB3trWS3bCykK25WUqBxTDgHJ/Wa3sdJNxFZoEj2FWIMLGSmkbcBtYNtQxhfh7PkjQ9Wkkiyl3LsZ1jWIcvJISzFyPJ8uPrbgD5zfdb0IvCsDM/beGNVMdSHchWBVvaCG3FgVAIYsa4O7A5TqdS8jl3YszGyT/5wPtlrLuqgMbshIJRipIIYEg0aI4Iv5y1gMYxgMYxgMYxgMYxgMYxgegXkl1vo8mnYK5DEWrEHcA6kh1v5o2OLFg85GZN+o21REJ1KSD2cM0Qi7jGizbtoMrUUt2tjQ5qsCEzL6Vpu5PGhKqGdQWayqi+SwHJAFk19MxMyOnz7JUfbu2sCUthvF8rakHkWOCPOBneotPEJO5AwaJ+E/wBy7KUq/J91UbBIO7ivAicnfVOu0zsiaSBoIkDsUYlmLu7GyxJJAjESjmvaT8m4LAYxjAYxjArMp27b4BJr7mgT/gf2yjGMCW6DTdxGdkDIDuFUKZbJJIrgsOPk+Dlr1ANuqnQE7VnloXx+oi/7AY6TyJU91uiqCPi5I/P2zH6kVM0mxiy732sfLLZ2k/cismi3+Vft93Y2wsU7lHbuABK7vF0Qay2AK888cf3vn+2Xl10giMIb2M6yFaHLKGVTdXwGbi65yxlDGMYDGMYHozp3/uyidJfSL+Ym1Ooj7TvJtWKBTGIj2grEsSovkCyxJvweYZWYiDRBB44IrzyP8EYHSNSnT9MYNU3tLztJUUTPtZUiJh3PsG0B9wVdw9w/qEHmWTr2940lZ9/bMO4LtLFWdXmVV29tVQyyszUPcB5QnOcddlRtipJIyw1GNxalG0UQp8E7GJrjx++SvVdFqItI8yzK0WreyTvMpRHZUR3ZQCDvVyqnmlLDgZOiH6iNF3pe00pj2HtkIEBfirVpGIj8/wCon7fAjtX297drdsv27qsD6Gics5c0+zd/U3bef01fg15+9ZRbxjGAxjGAxjGAxjGAxjGAyd676gi1ESJHAyPe+WVpTIZH27fYKAjUncxFEkkWxrISNNxAFckDkgDn6k8Afc5TgMyemsBNGTuoOhO39Xkfp+/0zGy/oTUqHdtp19/+3ke7+POBd16MakJYhywDH52kX/Hu+Mw8m/VfXpdZMJJH3ABgo2hAlu7sAq8D3Of3yEyQMYxlDGMYDGMYEv6eiBMx5tItyeACwdCLJ8eCf3GR+u/4r+3b729v+3k8fxmd0WPcJE7m3uKq7aJBJkjALV8Cyf4++YOuZTK5TlS7EGqsEmuPjj4yaKZwoNLzVjdzT8mmAItRVcZbYUau/vzz9+cDLrW9n2jao49q2BSgAcbmqvueT9cotsBQom/niqN/HPPFfTKcYwGMYwGVyTMxtmZjQFkkmlACiz8AAAfYZRlUa2QPqQMCb1Dad5YwkXaDTbmdpN1RlYiEJO0Wp7hur9wFms2vqXobUflNRNKjtK1OiBFAIU7nYE+8rsDtajY3xe3jTOszTOS8iOKfYWIbbuUe4cjhwCLH38Zk6T1R1GSFOnRaiXtMe2sCkL3NxPtYiiwtiKY1VfAye+iEmhZGKuCpXgqeCP3yjJv1B0jVI7SahkkcECQq6uYzwAG2+PgCuPjITKGeg/5zzGAxjGAxjGAxjGAxjGB6BgZK+ljMdUkcBUPNcW5lDqquKZipBFBbPjislvVnQ4EdhDJvlRDLIQqxxuLpu2g8EG7F0aNeOZ0anmV0pGaeJVVWLSIArXTEsAAa5o5i5l9KnCTxOylgkiMVBKlqINAjkfuOcoq10KqkZHlt5PN8BioFVwfafk3YzCzM1si7IlCsNqNuJNh2Lv7lFcDbsFc8qT80MPAYxjA9AwM8xgenPMYwJz0u+1pGtfYqvtPhgrC7P08XVnngccR3UkjEjCNWUAkFSQdpBogEeR/5ZzN6FHxPZK1Df25eOgTXAN/yaHzmJ1dAJ5KoAySEAVwN7AcfHjxmdGNBCXZUHliFH7k0PGTfqX0VqtBqBpZQGcxd72W3sAYsTxY2iN7+m05idf1unlkR9NF2h2ow6VS9wCmKDcePHJ5PJoXWe9VAaKGc6szSyh1kjYsWgCHagLHyCtV/OaEVjGMBjGMBmb0eCF5lXUSduM7rfng0dtlUYgE0LCnz/OY0GnZ22opY0TQ5PAJP+AcpRqIPHBuj4/nA2P1r1ubUSCOTUmcacsga7F0oYj+mhP6QNxWzt/bNcjfaQfoQf7Zl6+VDwq0e47E/Y7QF+wBDH/mzCyQbT1P1bpJNO8UHStPBJMFD6gPLIRRDExrIx2EkeeTRI++atjGUMYxgek55jGAxjGAxjGAxjGBldN6i+nlWaM0y3R+xBUj+QSMl+s+qo50dItBpdP3SN0i9x5CFqgGkYhbI5KgX8/NsYGvZcgHvX9x/1xjAzutsNyKtFUVlU1yR3Hb3cCzbnn6V9MjcYyTwMYxlDGMYDGMYGy+jZCTNHtVgyRWh47taiKoya4BLDn6gfAzA9V6Iwa2eItuMcrhm+rWb/wA3jGQU9J6Ys6yM8pjEMZK+3dublgp5G0UHN8/tkXjGAxjGUMvSaglFj2oNhY7gKZt1cM3yBXA+LP1xjAudNWIyqJnZIyaZ15KgjzVHj68eLy28Y7hWNt43UrVt3i6U0fF8cYxgZPUopKDsoCs0igjaASm0NwPpYzAxjJAxjGUM9rPMYDGMYDGMYH//2Q==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6126138" y="1099769"/>
            <a:ext cx="1752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5s </a:t>
            </a:r>
            <a:r>
              <a:rPr lang="fr-FR" dirty="0">
                <a:solidFill>
                  <a:schemeClr val="bg1"/>
                </a:solidFill>
              </a:rPr>
              <a:t>; </a:t>
            </a:r>
            <a:r>
              <a:rPr lang="fr-FR" dirty="0" smtClean="0">
                <a:solidFill>
                  <a:schemeClr val="bg1"/>
                </a:solidFill>
              </a:rPr>
              <a:t>f16 </a:t>
            </a:r>
            <a:r>
              <a:rPr lang="fr-FR" dirty="0">
                <a:solidFill>
                  <a:schemeClr val="bg1"/>
                </a:solidFill>
              </a:rPr>
              <a:t>; ISO </a:t>
            </a:r>
            <a:r>
              <a:rPr lang="fr-FR" dirty="0" smtClean="0">
                <a:solidFill>
                  <a:schemeClr val="bg1"/>
                </a:solidFill>
              </a:rPr>
              <a:t>200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41" y="1603077"/>
            <a:ext cx="7713233" cy="512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5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2" descr="http://t0.gstatic.com/images?q=tbn:ANd9GcQc5I3GG2Oz55orjgD1A7LfwR6ps-wyzMz-rpg2kGiOpzu_B9pL"/>
          <p:cNvSpPr>
            <a:spLocks noChangeAspect="1" noChangeArrowheads="1"/>
          </p:cNvSpPr>
          <p:nvPr/>
        </p:nvSpPr>
        <p:spPr bwMode="auto">
          <a:xfrm>
            <a:off x="63500" y="-136525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" name="Picture 6" descr="http://t0.gstatic.com/images?q=tbn:ANd9GcTVXn0APFSPe6lNOBFAfm3tgBxkt97uabx0MiouUyV51wAszOt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99856" y="287750"/>
            <a:ext cx="1800225" cy="2543175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50610" y="1849884"/>
            <a:ext cx="41489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sz="2400" u="sng" dirty="0">
                <a:solidFill>
                  <a:schemeClr val="bg1"/>
                </a:solidFill>
              </a:rPr>
              <a:t> </a:t>
            </a:r>
            <a:r>
              <a:rPr lang="fr-FR" sz="2400" u="sng" dirty="0" smtClean="0">
                <a:solidFill>
                  <a:schemeClr val="bg1"/>
                </a:solidFill>
              </a:rPr>
              <a:t>ISO setting </a:t>
            </a:r>
            <a:r>
              <a:rPr lang="fr-FR" sz="2400" u="sng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65506" y="3419862"/>
            <a:ext cx="31611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chemeClr val="bg1"/>
                </a:solidFill>
              </a:rPr>
              <a:t>Mainly</a:t>
            </a:r>
            <a:r>
              <a:rPr lang="fr-FR" sz="2400" dirty="0" smtClean="0">
                <a:solidFill>
                  <a:schemeClr val="bg1"/>
                </a:solidFill>
              </a:rPr>
              <a:t> an </a:t>
            </a:r>
            <a:r>
              <a:rPr lang="fr-FR" sz="2400" dirty="0" err="1" smtClean="0">
                <a:solidFill>
                  <a:schemeClr val="bg1"/>
                </a:solidFill>
              </a:rPr>
              <a:t>effect</a:t>
            </a:r>
            <a:r>
              <a:rPr lang="fr-FR" sz="2400" dirty="0" smtClean="0">
                <a:solidFill>
                  <a:schemeClr val="bg1"/>
                </a:solidFill>
              </a:rPr>
              <a:t> on the light </a:t>
            </a:r>
            <a:r>
              <a:rPr lang="fr-FR" sz="2400" dirty="0" err="1" smtClean="0">
                <a:solidFill>
                  <a:schemeClr val="bg1"/>
                </a:solidFill>
              </a:rPr>
              <a:t>it</a:t>
            </a:r>
            <a:r>
              <a:rPr lang="fr-FR" sz="2400" dirty="0" smtClean="0">
                <a:solidFill>
                  <a:schemeClr val="bg1"/>
                </a:solidFill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</a:rPr>
              <a:t>will</a:t>
            </a:r>
            <a:r>
              <a:rPr lang="fr-FR" sz="2400" dirty="0" smtClean="0">
                <a:solidFill>
                  <a:schemeClr val="bg1"/>
                </a:solidFill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</a:rPr>
              <a:t>allow</a:t>
            </a:r>
            <a:r>
              <a:rPr lang="fr-FR" sz="2400" dirty="0" smtClean="0">
                <a:solidFill>
                  <a:schemeClr val="bg1"/>
                </a:solidFill>
              </a:rPr>
              <a:t> for </a:t>
            </a:r>
            <a:r>
              <a:rPr lang="fr-FR" sz="2400" dirty="0" err="1" smtClean="0">
                <a:solidFill>
                  <a:schemeClr val="bg1"/>
                </a:solidFill>
              </a:rPr>
              <a:t>example</a:t>
            </a:r>
            <a:r>
              <a:rPr lang="fr-FR" sz="2400" dirty="0" smtClean="0">
                <a:solidFill>
                  <a:schemeClr val="bg1"/>
                </a:solidFill>
              </a:rPr>
              <a:t> in the </a:t>
            </a:r>
            <a:r>
              <a:rPr lang="fr-FR" sz="2400" dirty="0" err="1" smtClean="0">
                <a:solidFill>
                  <a:schemeClr val="bg1"/>
                </a:solidFill>
              </a:rPr>
              <a:t>event</a:t>
            </a:r>
            <a:r>
              <a:rPr lang="fr-FR" sz="2400" dirty="0" smtClean="0">
                <a:solidFill>
                  <a:schemeClr val="bg1"/>
                </a:solidFill>
              </a:rPr>
              <a:t> of </a:t>
            </a:r>
            <a:r>
              <a:rPr lang="fr-FR" sz="2400" dirty="0" err="1" smtClean="0">
                <a:solidFill>
                  <a:schemeClr val="bg1"/>
                </a:solidFill>
              </a:rPr>
              <a:t>low</a:t>
            </a:r>
            <a:r>
              <a:rPr lang="fr-FR" sz="2400" dirty="0" smtClean="0">
                <a:solidFill>
                  <a:schemeClr val="bg1"/>
                </a:solidFill>
              </a:rPr>
              <a:t> light to </a:t>
            </a:r>
            <a:r>
              <a:rPr lang="fr-FR" sz="2400" dirty="0" err="1" smtClean="0">
                <a:solidFill>
                  <a:schemeClr val="bg1"/>
                </a:solidFill>
              </a:rPr>
              <a:t>maintain</a:t>
            </a:r>
            <a:r>
              <a:rPr lang="fr-FR" sz="2400" dirty="0" smtClean="0">
                <a:solidFill>
                  <a:schemeClr val="bg1"/>
                </a:solidFill>
              </a:rPr>
              <a:t> a </a:t>
            </a:r>
            <a:r>
              <a:rPr lang="fr-FR" sz="2400" dirty="0" err="1" smtClean="0">
                <a:solidFill>
                  <a:schemeClr val="bg1"/>
                </a:solidFill>
              </a:rPr>
              <a:t>fast</a:t>
            </a:r>
            <a:r>
              <a:rPr lang="fr-FR" sz="2400" dirty="0" smtClean="0">
                <a:solidFill>
                  <a:schemeClr val="bg1"/>
                </a:solidFill>
              </a:rPr>
              <a:t> speed to </a:t>
            </a:r>
            <a:r>
              <a:rPr lang="fr-FR" sz="2400" dirty="0" err="1" smtClean="0">
                <a:solidFill>
                  <a:schemeClr val="bg1"/>
                </a:solidFill>
              </a:rPr>
              <a:t>avoid</a:t>
            </a:r>
            <a:r>
              <a:rPr lang="fr-FR" sz="2400" dirty="0" smtClean="0">
                <a:solidFill>
                  <a:schemeClr val="bg1"/>
                </a:solidFill>
              </a:rPr>
              <a:t> motion </a:t>
            </a:r>
            <a:r>
              <a:rPr lang="fr-FR" sz="2400" dirty="0" err="1" smtClean="0">
                <a:solidFill>
                  <a:schemeClr val="bg1"/>
                </a:solidFill>
              </a:rPr>
              <a:t>blur</a:t>
            </a:r>
            <a:r>
              <a:rPr lang="fr-FR" sz="2400" dirty="0" smtClean="0">
                <a:solidFill>
                  <a:schemeClr val="bg1"/>
                </a:solidFill>
              </a:rPr>
              <a:t>.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558485" y="473372"/>
            <a:ext cx="26613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>
              <a:buFont typeface="Wingdings" charset="2"/>
              <a:buChar char="Ø"/>
            </a:pPr>
            <a:r>
              <a:rPr lang="fr-FR" sz="24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Basic settings</a:t>
            </a:r>
            <a:endParaRPr lang="fr-FR" sz="2400" dirty="0">
              <a:solidFill>
                <a:schemeClr val="bg1"/>
              </a:solidFill>
              <a:latin typeface="American Typewriter"/>
              <a:cs typeface="American Typewriter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6AE7B64-5B84-AB7B-0D03-ECED31FDC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1465" y="3017777"/>
            <a:ext cx="5138840" cy="348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71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2" descr="http://t0.gstatic.com/images?q=tbn:ANd9GcQc5I3GG2Oz55orjgD1A7LfwR6ps-wyzMz-rpg2kGiOpzu_B9pL"/>
          <p:cNvSpPr>
            <a:spLocks noChangeAspect="1" noChangeArrowheads="1"/>
          </p:cNvSpPr>
          <p:nvPr/>
        </p:nvSpPr>
        <p:spPr bwMode="auto">
          <a:xfrm>
            <a:off x="63500" y="-136525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5302" name="AutoShape 6" descr="data:image/jpeg;base64,/9j/4AAQSkZJRgABAQAAAQABAAD/2wCEAAkGBhAQEBUQEBARExUQFRUUFxAYFxcVFxAZGBsZGBYVFhcZGycgFxkjGRUUIC8iJCcrLC0sGCAyNTAsNiYtLSkBCQoKDgwOGg8PFywkHBwsKSwsKSwsKSwsLCksLCwpLCwpLCksLCkpKSwsLCksLCksLCwsKSwsLCkpLCwsLCwsLP/AABEIALcBEwMBIgACEQEDEQH/xAAcAAEAAQUBAQAAAAAAAAAAAAAABQIDBAYHAQj/xAA3EAACAgEDAwMCBQMCBQUAAAABAgMRAAQSIQUTMQYiQVFhBxQycYEjkaFCUjOCscHwFRc0YnL/xAAWAQEBAQAAAAAAAAAAAAAAAAAAAQL/xAAYEQEBAQEBAAAAAAAAAAAAAAAAAUERMf/aAAwDAQACEQMRAD8A4bjGMBjGMBjGMBjGMBjGMBjGMBjGMBjGMBjMzp/Tu7uLSJGiAFpG3GrNABVBZj+w/esp6noGglaJvK18V5AYWD4NEcYGLjGMBjGMBjGMBjGMBjGMBjGMBjGMBjGMBjGMBjGMBjGMBjGMBjGMBjGMBjGMBjGMBjGZkfS3MfcJRQRa7mCmT3bDs+pBPI+nOB038PPTLPFC6rC0Tqxl73aaN5i4Ee1GFSFUJWn4DdyqNXoXrbQxwdQniiraj8AAhQSAWCg/6AxIH1AHnznRuixCLpYWF9PprCPJIwDgu+9UvuOC3tCtYBGx6CvfHPfV2kmjMHdcSAw+2VQQrKJJOASo3VY/gj4rIzGv4xntZWnmMYwGMYwGMZd01b13AsNwtR5YXyB+4wB0rhBIUbYTQejtJ+gbxeWs71rOmibps8cW9+65p5NwMo3ApFDGwKxRopoEbSe0DSis4Zr9G8MrwvQaJ2Rq5FqSDR+RYwkqxjK1iu6I4FnkD+OfJ/bKMKYxjAYxjAYxjAYxjAYxjAYxjAYxjAYz0jPMBjGMBjGXe4uzbs926+5Z8VW2vHnm8C90/pkk5IjC+0WSzpGo+ANzsBZ+BdnGt6bNpyO6jJd7T8NXyrDhh9wc96b1WXTljEV942srIkqsPNFJFKnkfTM7T+rNUpPuVlbgx7FVf2XYFKf8pGB0vp/rg9O0mmMmnleIwwqWfd3UZg5IjJcr2/ZGwU1a8e3Od+tfU66+cSJEIkRdoUADcSzOzlQTtJLeLNADk+c7Np2bqHS4Jx2CxCH8uojcSleWiRWDlaO/jyNhN155v+K3o6PRNDMkXY/MAgwgkqSiRl5EPwCzkFaABArg8RmNAxjGVoxjGAxjGB6po39P5/wfObv6Ig/Jv+YkcCSaIxwxKsjyK8gDRMSi0u4eBu3EOLoGzo+TyesZli7axwK+ztnVCOp2Stu0tdXs9u4KGokbuTYdlm9RRybNNNHIv5mSKJZVKuA1AgbjIGkUspXfuJJBAu6HOfxY02lWdTHqI5JwXSZU9wUqTW5v9w5TnkhRwOBlOh9Sxy/loZoA8kKoqySUK7QbtReLZGcJYJ+tfqOaTqNQ0jtI7FmclmY8lieST97OBbrPSteR5AP9+Qcpz0nA8xjGAxjGAxjGAxjGAxjGAxjGAzp/oTSppNG2qbR92U7pFlsq0axjcVF0VGwFrTlgaJAIDc20mpMUiyLVowYefINjwQf7G86V6Z6tBO6CdJdQkkLExiVS+mKOw3BpGWgFdQpJJN87iSMC764jbqETydqNXijEwYENuCBmkAY+4AKrECyCFXwTS8qzsvqL1HHqOn6iLQaaeBmPbbSBaK7n91geAVslVB8rZ9uct6p6e1GmFyqoF7TTo5VuTtYKxKng+fNGsCMxjGAxjPVUk0Bd/GBcLBaKM1lTu+KJsEAg8jbX08kV9cjp2s/LzLIUV9vO00RyOD8gML+ho5iiUhSt8MQSPrV1/wBTnjSEkkmyfJPJN/P74H0F6B/EhNRAAUgSSLdamRVEcagHcB/pFAliAq8Dz4HK/wAU5pT1F0kfcsaqIxu3bFYbzZ3N7i7Ox5PLfSsp/DTadU8btSyxGPaf0yFnjVVb/wCtn/t85Ifi90nt6pJxEsY1CElU4UMh28i/1FdjH/8AQ++EaGy1XjkX5v8Av9PGU5UW4AocXzzZ/wDP++U4UxjGAxjLsuyl27rr33VbrP6a+Nu3z83gWsYypWNEDwfOBuPR26O+mQ6iaXTzxWxKxvK8jAjbsO8JRFn3bdpA5IvNR1MgZ2ZRtDMSF/2gngcfQZvnp30fBLoPzRS2bbHb7tsRJI3DlFaQnbtXdQDCwSRmi62B0kZXFMCbG3bX/LQ2+fFDAtO5Js5TjGAxjGAxjGAxjGAxjGAypKvm6+3+P85TlcUxUkiuQV5APDAg+fsfPxgUYxjAZ1/0XHLLpUjih08bTpSMUHvBZhPtZgfcdsRICkLanxxnIVUk0BZPgfXO4dP9Idn8mjlIW0wj7pNNTyEt20F28pKIoAHDKeOAMDP1XTOwyicQTOaZlWQUvPl97KHock8CjzdAnQ/xE6Bq4ZFgTSxxQaktOhCgPKVUs35iRze+NS9iwnlgOc7H13p8ejgdnkkZVQM10xlf2LHGoKkCyFoXySeKsjTNX+IczArMmm0WnlRreZN8rsGp0EVFmX9Q4TbYPu54Dl0voTVLEJN0R3XSKxLNtUSED27SdhDefBB+ReuZ0Pq/qvQaXSSafpzTTS6pQsmokBVIEKbGjhRvcCQWUk/Fck+OeYDKlr5J8H4vn4+cpxgMYyuKEt48WAW+Bfiz8YHQ/wAJ/TsskjSdt9skTqHVl9ybgJFC/qD8WCSo9ps1edN9YdJ3L2ZmM0csTGiY7LptAYkugrhRdkBpPKe0jS/S3Sj0hJZ5vzbxMDtQxdpQyGNqljdjsMngFqpeSLIAjOk+u3l1uqZtWmlSYRvFv3SJp9jISIgVapBF3K4FnjgkUONP9WemzotQ6KxkiDEJNVB6AJB+jC6ogfWqOQedYT1uOsGSPUQIAGY/8YRx9oiyz97d71WNaZStm7Kk+7mnWdAIJ5IlcSKjELIKIcfDAjg8V4JH0JyDCxjGUMYz0nA8ztXpz0PpNJ0+I61rm1xIEPcKLIZFKRxcCmZRZvnaz1Q4bOR9I6d35QhcKtMzsf8ASijcxA/1NQNAeT/fJ31X1fUazWNsLyppq7cYJeOMDapKAAAKzgeBzY5J5IdGm6a/5Yw6VI2bt9iNQWEcko2fqd1G6TYAwBNEKPKlgeM9T1U7yHvly6eza3HbCk+wL4QA2NoAAzufT+v60MNMVAMqMveACDTu2/8Apqu03tYL5BB5YUCTmjesNP8AlH0+okRZzIk2nlmKMpZ1AH9RWb/jKGFnwwrzyAHOsZtvpb08qnv6yNO00e6NXYXK18AIGB9wWRQzcWQaYjaYj1NpYo56hMJBVSyxO0kaNzaozEkjgHyfOBE4xjAYxjAYxjAYxjAYxjAZVHGWIVQSWIAUCySfAA+Tl3R6KSZxHEjOzeFUEk/wM6T+F/4cznXLLrItkaJvSyp3O9CMgKSQQGLg/BUYEx+FH4UMkw1ev2q0JJi01hmV1PMktWAVNUhN3yQAKPSer6GLTsOoSzJGIeVMhKKm4bWNkHdIbobhx9CTYg/xL9W/+iaVE08a79RuSMMAwOyt7y8c1vWlHktzQBB476c9Va3VdQSXUapXNgkTr3UYAg9uOIKaY+AEA8nwLwNy/FH8VdTX5fSp2op1DLqt39aRfnYUNKp4AILWvzyRnHp9Q7nc7MxoC2JJocAWftm5fipqzLqY2CpHGsfbjhVJYxHtY7xtkRf9bMPaK455vNJwGMYwGMYwGdD9F9Cjk04SUSzCe5QiRTukYVth3vHIFLXt4KsFtORvNc8zaPw86rDDrUXVTGLTyLKjtW9V3xugYoVZW87eVPB+mBvWo0DsddD3NOiaRTGR/TfYjbHMsjsVZmZgNwAssdpU7QBzf1SsQ1bCL9ASIK20pvqFPdt/07jz/P8AGbR6tkEc80MDOUkSYAngSrH3NzrtXlTJvFEk3FyQRQ1D1GHGqkEhbeu1W3MHKsqqrLuHBogj+Mg3H0pP07QLFNLqH3Tdu3T8vK0Le637RDsgS6IdbY8qDxUH+IfUNPNqx+WnOoWOJEbUbO2JWFklUoBFAIFAfB8+TrFHPMoZU5BPAr7ZTjAYxjAlfTOs08OpSTUqXjSyUA3bjXgixx5+fNeRYye6dqWJbXL3Y2E0e6XubfzCMWLxkcdxiIyTVKNh45GaaDXjJzRdPkmSGDdTyyqsYINKCCWPAv8A1xngEnivAwOv9J1OkVgrSStLG7e3tiNga4BfcwCsCADySGHiiBrn4tGbUaeGSDZ+X0oAkVTZSVto3HdztO9QBZ/Vd+7ia6TKO/HCulnjLSg/mZIe2NURG+/fW4GRlLNVgcuP1EVy71prWk1k+0sYkdYgfdtbtKIlc35YhCbPJs4FHSOusUGmaIS24ZRulVmdV2on9M+4VSgUCL4ZeTkTLoJFcx7SWC7iq+6l27yeL4C8n6Ub8ZjqxBsGiOb+mXTvjJU2pIoj6ggH/IrAs5WkZIJA/SLP2Fgf9SMr1UiMxMaFF49pbdRoXzQ4Js/a6585ZwGMYwGMYwGMYwGMYwNi9Edfi0mobvrcWojaCRhe+NHq2SvkUPv9CM6wn4iafS6aSbThJTp44zp4WKWqntoWkWM+whZqo8/ro8tnBlHObJ6g67A2mi0unhiVltp9UobfqGv2IWf3bVULY4BbmuBgYXqT1Xq+oyCXVy7yoIVQAqoCbIVVAAs+T5PyTln0+rd9WWZoCgZ+8u4NHtUkFNpB3k0ALHJF8XkeENbuOCBVi+b8DyRwef2+ozO6DNKmpjaByjqwIcAEpXJajwaAJr7YGV6qkLzb21EuoblWeYMswZSbVwWbxdDn4qhWQuTfqrq2r1EqnVStJtX2exYwATzSIAoO4EEjyQeTkJgMYxgMrVRRJaiKoV+r68/FZRjAZJem9KkusgjkNLJNGrGr4LAeP8ZG50D8I9CJZpT+XdnjEcialUWTsFW3FSrgr7wCLotxSg3WBl9YkXS9UlaATGXR6eR/6bXtlkZmcgozbUSOYrweCvNG80vr67dbIZley4eWMmn3NTSISbKtuLDmyPnkZKaLXyfnJ308qIkcMqbuIw8X6doDfLMQefJJJ+ch5dLJqdWy71LzyM29iqglrcsTdDzdfxk0dAn9f6PsIsMmrjiiQr+RihWBJCfCyzLKxZXAfcSCa8AeM5Zlc0RRipq1JBIIINccEcEfcZVqdK8bbHFGlNWDwwDDx9iMotYxjAYyt0AAIYEkGxR9vNUb88c8fXKMBmTL1GZ9m+Vz2VCx2xPbANgJ/tFknj65jZf0Om7siR3W9gu6idtnk0OTXnA7F6J9aSy6bSpNqZ2eTUCA2QQACpDmmFks0SDdZNuTwDu0L1P61bUpLp+wsatO0gO5nZRfCEkmzYJJHFk0Bm06z0j2dPpHjE0MceqVmd6ZnspbtGi+xgy8A7uGABNG9c9ceiJodY5gQPFOzNHsYPt590Z5u1Y0L8gqfnA03LiSgEnaCCGFHmrBF/HIux9xkjruk9gxKsyNJIGDIp4js7QN/wClgRfIJB5+KJi3WiQfjjAq7TVuo1dbq4vzV/XKMy//AFF+x2KTaH3hto3gkUQH8hfmh85iYDGMYDGMYDGMYDGMYGf0TRiWdEIZgbYotgsFBYqCASCQtXR8+M96vCgKSRqqLOpcRKxft0zJVnnkoTzzzmHp5ijBlJBBuxwRmR1KVmZdx/SiKB/tCjbVUKNgk/ck83ZDDyQ6BEG1MaEOd7bfYaYWCARwfBN+PAOR+Z3RZ1TURl3ZF3UzqSCit7WPt5NAngefHzgXuuadUEKqJADFu95BBJeS9hAHtFAfcqx+ayLzZfWv5SN002lYy/lw4k1FuRI7MWKx7+e2goA0LO483ea1gMYxgMYxgZvR+mHUzLCHRN1kyOdqIqgszMfPCqTQBJ8AEnOveltf0u4uliR5DEbV0DxpqJjyWBDByxAoWR4CjjnOMQzMjB0YqyEMrA0VI5BB+CDmyp+ImqWIokelSVlCNrVhUalhQXmbyGIABYAE+bvnJZ0Z2t6fHF1DWKgDRQxPG5A3KXZNg8EbT3Pca4BVqsDNc13Vpl1r6lGMUomeQFCR223E0p+g8ZP/AIfRxzrPpZe6FcxSkxBO5KEYq8I3EfqjkkIA+VHnwdV6hMZJHl27Q7sQPgfIW/kgEYgt6nUvK7SSMWeRizMeSzMbJP3JJy1jGUMYxgMqK8A8c3+/9v5ynPRXzgeZvH4e9Fg/+dO7bo5liggQqGeUixISx4VbDDgglTfjnSAM6Z6W9D6t9LER3e27rqSVBdEJSof6VEs1MSWCkANy3t4CN68+rbUxGbVTOms/WB3trWS3bCykK25WUqBxTDgHJ/Wa3sdJNxFZoEj2FWIMLGSmkbcBtYNtQxhfh7PkjQ9Wkkiyl3LsZ1jWIcvJISzFyPJ8uPrbgD5zfdb0IvCsDM/beGNVMdSHchWBVvaCG3FgVAIYsa4O7A5TqdS8jl3YszGyT/5wPtlrLuqgMbshIJRipIIYEg0aI4Iv5y1gMYxgMYxgMYxgMYxgMYxgegXkl1vo8mnYK5DEWrEHcA6kh1v5o2OLFg85GZN+o21REJ1KSD2cM0Qi7jGizbtoMrUUt2tjQ5qsCEzL6Vpu5PGhKqGdQWayqi+SwHJAFk19MxMyOnz7JUfbu2sCUthvF8rakHkWOCPOBneotPEJO5AwaJ+E/wBy7KUq/J91UbBIO7ivAicnfVOu0zsiaSBoIkDsUYlmLu7GyxJJAjESjmvaT8m4LAYxjAYxjArMp27b4BJr7mgT/gf2yjGMCW6DTdxGdkDIDuFUKZbJJIrgsOPk+Dlr1ANuqnQE7VnloXx+oi/7AY6TyJU91uiqCPi5I/P2zH6kVM0mxiy732sfLLZ2k/cismi3+Vft93Y2wsU7lHbuABK7vF0Qay2AK888cf3vn+2Xl10giMIb2M6yFaHLKGVTdXwGbi65yxlDGMYDGMYHozp3/uyidJfSL+Ym1Ooj7TvJtWKBTGIj2grEsSovkCyxJvweYZWYiDRBB44IrzyP8EYHSNSnT9MYNU3tLztJUUTPtZUiJh3PsG0B9wVdw9w/qEHmWTr2940lZ9/bMO4LtLFWdXmVV29tVQyyszUPcB5QnOcddlRtipJIyw1GNxalG0UQp8E7GJrjx++SvVdFqItI8yzK0WreyTvMpRHZUR3ZQCDvVyqnmlLDgZOiH6iNF3pe00pj2HtkIEBfirVpGIj8/wCon7fAjtX297drdsv27qsD6Gics5c0+zd/U3bef01fg15+9ZRbxjGAxjGAxjGAxjGAxjGAyd676gi1ESJHAyPe+WVpTIZH27fYKAjUncxFEkkWxrISNNxAFckDkgDn6k8Afc5TgMyemsBNGTuoOhO39Xkfp+/0zGy/oTUqHdtp19/+3ke7+POBd16MakJYhywDH52kX/Hu+Mw8m/VfXpdZMJJH3ABgo2hAlu7sAq8D3Of3yEyQMYxlDGMYDGMYEv6eiBMx5tItyeACwdCLJ8eCf3GR+u/4r+3b729v+3k8fxmd0WPcJE7m3uKq7aJBJkjALV8Cyf4++YOuZTK5TlS7EGqsEmuPjj4yaKZwoNLzVjdzT8mmAItRVcZbYUau/vzz9+cDLrW9n2jao49q2BSgAcbmqvueT9cotsBQom/niqN/HPPFfTKcYwGMYwGVyTMxtmZjQFkkmlACiz8AAAfYZRlUa2QPqQMCb1Dad5YwkXaDTbmdpN1RlYiEJO0Wp7hur9wFms2vqXobUflNRNKjtK1OiBFAIU7nYE+8rsDtajY3xe3jTOszTOS8iOKfYWIbbuUe4cjhwCLH38Zk6T1R1GSFOnRaiXtMe2sCkL3NxPtYiiwtiKY1VfAye+iEmhZGKuCpXgqeCP3yjJv1B0jVI7SahkkcECQq6uYzwAG2+PgCuPjITKGeg/5zzGAxjGAxjGAxjGAxjGB6BgZK+ljMdUkcBUPNcW5lDqquKZipBFBbPjislvVnQ4EdhDJvlRDLIQqxxuLpu2g8EG7F0aNeOZ0anmV0pGaeJVVWLSIArXTEsAAa5o5i5l9KnCTxOylgkiMVBKlqINAjkfuOcoq10KqkZHlt5PN8BioFVwfafk3YzCzM1si7IlCsNqNuJNh2Lv7lFcDbsFc8qT80MPAYxjA9AwM8xgenPMYwJz0u+1pGtfYqvtPhgrC7P08XVnngccR3UkjEjCNWUAkFSQdpBogEeR/5ZzN6FHxPZK1Df25eOgTXAN/yaHzmJ1dAJ5KoAySEAVwN7AcfHjxmdGNBCXZUHliFH7k0PGTfqX0VqtBqBpZQGcxd72W3sAYsTxY2iN7+m05idf1unlkR9NF2h2ow6VS9wCmKDcePHJ5PJoXWe9VAaKGc6szSyh1kjYsWgCHagLHyCtV/OaEVjGMBjGMBmb0eCF5lXUSduM7rfng0dtlUYgE0LCnz/OY0GnZ22opY0TQ5PAJP+AcpRqIPHBuj4/nA2P1r1ubUSCOTUmcacsga7F0oYj+mhP6QNxWzt/bNcjfaQfoQf7Zl6+VDwq0e47E/Y7QF+wBDH/mzCyQbT1P1bpJNO8UHStPBJMFD6gPLIRRDExrIx2EkeeTRI++atjGUMYxgek55jGAxjGAxjGAxjGBldN6i+nlWaM0y3R+xBUj+QSMl+s+qo50dItBpdP3SN0i9x5CFqgGkYhbI5KgX8/NsYGvZcgHvX9x/1xjAzutsNyKtFUVlU1yR3Hb3cCzbnn6V9MjcYyTwMYxlDGMYDGMYGy+jZCTNHtVgyRWh47taiKoya4BLDn6gfAzA9V6Iwa2eItuMcrhm+rWb/wA3jGQU9J6Ys6yM8pjEMZK+3dublgp5G0UHN8/tkXjGAxjGUMvSaglFj2oNhY7gKZt1cM3yBXA+LP1xjAudNWIyqJnZIyaZ15KgjzVHj68eLy28Y7hWNt43UrVt3i6U0fF8cYxgZPUopKDsoCs0igjaASm0NwPpYzAxjJAxjGUM9rPMYDGMYDGMYH//2Q==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5304" name="AutoShape 8" descr="data:image/jpeg;base64,/9j/4AAQSkZJRgABAQAAAQABAAD/2wCEAAkGBhAQEBUQEBARExUQFRUUFxAYFxcVFxAZGBsZGBYVFhcZGycgFxkjGRUUIC8iJCcrLC0sGCAyNTAsNiYtLSkBCQoKDgwOGg8PFywkHBwsKSwsKSwsKSwsLCksLCwpLCwpLCksLCkpKSwsLCksLCksLCwsKSwsLCkpLCwsLCwsLP/AABEIALcBEwMBIgACEQEDEQH/xAAcAAEAAQUBAQAAAAAAAAAAAAAABQIDBAYHAQj/xAA3EAACAgEDAwMCBQMCBQUAAAABAgMRAAQSIQUTMQYiQVFhBxQycYEjkaFCUjOCscHwFRc0YnL/xAAWAQEBAQAAAAAAAAAAAAAAAAAAAQL/xAAYEQEBAQEBAAAAAAAAAAAAAAAAAUERMf/aAAwDAQACEQMRAD8A4bjGMBjGMBjGMBjGMBjGMBjGMBjGMBjGMBjMzp/Tu7uLSJGiAFpG3GrNABVBZj+w/esp6noGglaJvK18V5AYWD4NEcYGLjGMBjGMBjGMBjGMBjGMBjGMBjGMBjGMBjGMBjGMBjGMBjGMBjGMBjGMBjGMBjGMBjGZkfS3MfcJRQRa7mCmT3bDs+pBPI+nOB038PPTLPFC6rC0Tqxl73aaN5i4Ee1GFSFUJWn4DdyqNXoXrbQxwdQniiraj8AAhQSAWCg/6AxIH1AHnznRuixCLpYWF9PprCPJIwDgu+9UvuOC3tCtYBGx6CvfHPfV2kmjMHdcSAw+2VQQrKJJOASo3VY/gj4rIzGv4xntZWnmMYwGMYwGMZd01b13AsNwtR5YXyB+4wB0rhBIUbYTQejtJ+gbxeWs71rOmibps8cW9+65p5NwMo3ApFDGwKxRopoEbSe0DSis4Zr9G8MrwvQaJ2Rq5FqSDR+RYwkqxjK1iu6I4FnkD+OfJ/bKMKYxjAYxjAYxjAYxjAYxjAYxjAYxjAYz0jPMBjGMBjGXe4uzbs926+5Z8VW2vHnm8C90/pkk5IjC+0WSzpGo+ANzsBZ+BdnGt6bNpyO6jJd7T8NXyrDhh9wc96b1WXTljEV942srIkqsPNFJFKnkfTM7T+rNUpPuVlbgx7FVf2XYFKf8pGB0vp/rg9O0mmMmnleIwwqWfd3UZg5IjJcr2/ZGwU1a8e3Od+tfU66+cSJEIkRdoUADcSzOzlQTtJLeLNADk+c7Np2bqHS4Jx2CxCH8uojcSleWiRWDlaO/jyNhN155v+K3o6PRNDMkXY/MAgwgkqSiRl5EPwCzkFaABArg8RmNAxjGVoxjGAxjGB6po39P5/wfObv6Ig/Jv+YkcCSaIxwxKsjyK8gDRMSi0u4eBu3EOLoGzo+TyesZli7axwK+ztnVCOp2Stu0tdXs9u4KGokbuTYdlm9RRybNNNHIv5mSKJZVKuA1AgbjIGkUspXfuJJBAu6HOfxY02lWdTHqI5JwXSZU9wUqTW5v9w5TnkhRwOBlOh9Sxy/loZoA8kKoqySUK7QbtReLZGcJYJ+tfqOaTqNQ0jtI7FmclmY8lieST97OBbrPSteR5AP9+Qcpz0nA8xjGAxjGAxjGAxjGAxjGAxjGAzp/oTSppNG2qbR92U7pFlsq0axjcVF0VGwFrTlgaJAIDc20mpMUiyLVowYefINjwQf7G86V6Z6tBO6CdJdQkkLExiVS+mKOw3BpGWgFdQpJJN87iSMC764jbqETydqNXijEwYENuCBmkAY+4AKrECyCFXwTS8qzsvqL1HHqOn6iLQaaeBmPbbSBaK7n91geAVslVB8rZ9uct6p6e1GmFyqoF7TTo5VuTtYKxKng+fNGsCMxjGAxjPVUk0Bd/GBcLBaKM1lTu+KJsEAg8jbX08kV9cjp2s/LzLIUV9vO00RyOD8gML+ho5iiUhSt8MQSPrV1/wBTnjSEkkmyfJPJN/P74H0F6B/EhNRAAUgSSLdamRVEcagHcB/pFAliAq8Dz4HK/wAU5pT1F0kfcsaqIxu3bFYbzZ3N7i7Ox5PLfSsp/DTadU8btSyxGPaf0yFnjVVb/wCtn/t85Ifi90nt6pJxEsY1CElU4UMh28i/1FdjH/8AQ++EaGy1XjkX5v8Av9PGU5UW4AocXzzZ/wDP++U4UxjGAxjLsuyl27rr33VbrP6a+Nu3z83gWsYypWNEDwfOBuPR26O+mQ6iaXTzxWxKxvK8jAjbsO8JRFn3bdpA5IvNR1MgZ2ZRtDMSF/2gngcfQZvnp30fBLoPzRS2bbHb7tsRJI3DlFaQnbtXdQDCwSRmi62B0kZXFMCbG3bX/LQ2+fFDAtO5Js5TjGAxjGAxjGAxjGAxjGAypKvm6+3+P85TlcUxUkiuQV5APDAg+fsfPxgUYxjAZ1/0XHLLpUjih08bTpSMUHvBZhPtZgfcdsRICkLanxxnIVUk0BZPgfXO4dP9Idn8mjlIW0wj7pNNTyEt20F28pKIoAHDKeOAMDP1XTOwyicQTOaZlWQUvPl97KHock8CjzdAnQ/xE6Bq4ZFgTSxxQaktOhCgPKVUs35iRze+NS9iwnlgOc7H13p8ejgdnkkZVQM10xlf2LHGoKkCyFoXySeKsjTNX+IczArMmm0WnlRreZN8rsGp0EVFmX9Q4TbYPu54Dl0voTVLEJN0R3XSKxLNtUSED27SdhDefBB+ReuZ0Pq/qvQaXSSafpzTTS6pQsmokBVIEKbGjhRvcCQWUk/Fck+OeYDKlr5J8H4vn4+cpxgMYyuKEt48WAW+Bfiz8YHQ/wAJ/TsskjSdt9skTqHVl9ybgJFC/qD8WCSo9ps1edN9YdJ3L2ZmM0csTGiY7LptAYkugrhRdkBpPKe0jS/S3Sj0hJZ5vzbxMDtQxdpQyGNqljdjsMngFqpeSLIAjOk+u3l1uqZtWmlSYRvFv3SJp9jISIgVapBF3K4FnjgkUONP9WemzotQ6KxkiDEJNVB6AJB+jC6ogfWqOQedYT1uOsGSPUQIAGY/8YRx9oiyz97d71WNaZStm7Kk+7mnWdAIJ5IlcSKjELIKIcfDAjg8V4JH0JyDCxjGUMYz0nA8ztXpz0PpNJ0+I61rm1xIEPcKLIZFKRxcCmZRZvnaz1Q4bOR9I6d35QhcKtMzsf8ASijcxA/1NQNAeT/fJ31X1fUazWNsLyppq7cYJeOMDapKAAAKzgeBzY5J5IdGm6a/5Yw6VI2bt9iNQWEcko2fqd1G6TYAwBNEKPKlgeM9T1U7yHvly6eza3HbCk+wL4QA2NoAAzufT+v60MNMVAMqMveACDTu2/8Apqu03tYL5BB5YUCTmjesNP8AlH0+okRZzIk2nlmKMpZ1AH9RWb/jKGFnwwrzyAHOsZtvpb08qnv6yNO00e6NXYXK18AIGB9wWRQzcWQaYjaYj1NpYo56hMJBVSyxO0kaNzaozEkjgHyfOBE4xjAYxjAYxjAYxjAYxjAZVHGWIVQSWIAUCySfAA+Tl3R6KSZxHEjOzeFUEk/wM6T+F/4cznXLLrItkaJvSyp3O9CMgKSQQGLg/BUYEx+FH4UMkw1ev2q0JJi01hmV1PMktWAVNUhN3yQAKPSer6GLTsOoSzJGIeVMhKKm4bWNkHdIbobhx9CTYg/xL9W/+iaVE08a79RuSMMAwOyt7y8c1vWlHktzQBB476c9Va3VdQSXUapXNgkTr3UYAg9uOIKaY+AEA8nwLwNy/FH8VdTX5fSp2op1DLqt39aRfnYUNKp4AILWvzyRnHp9Q7nc7MxoC2JJocAWftm5fipqzLqY2CpHGsfbjhVJYxHtY7xtkRf9bMPaK455vNJwGMYwGMYwGdD9F9Cjk04SUSzCe5QiRTukYVth3vHIFLXt4KsFtORvNc8zaPw86rDDrUXVTGLTyLKjtW9V3xugYoVZW87eVPB+mBvWo0DsddD3NOiaRTGR/TfYjbHMsjsVZmZgNwAssdpU7QBzf1SsQ1bCL9ASIK20pvqFPdt/07jz/P8AGbR6tkEc80MDOUkSYAngSrH3NzrtXlTJvFEk3FyQRQ1D1GHGqkEhbeu1W3MHKsqqrLuHBogj+Mg3H0pP07QLFNLqH3Tdu3T8vK0Le637RDsgS6IdbY8qDxUH+IfUNPNqx+WnOoWOJEbUbO2JWFklUoBFAIFAfB8+TrFHPMoZU5BPAr7ZTjAYxjAlfTOs08OpSTUqXjSyUA3bjXgixx5+fNeRYye6dqWJbXL3Y2E0e6XubfzCMWLxkcdxiIyTVKNh45GaaDXjJzRdPkmSGDdTyyqsYINKCCWPAv8A1xngEnivAwOv9J1OkVgrSStLG7e3tiNga4BfcwCsCADySGHiiBrn4tGbUaeGSDZ+X0oAkVTZSVto3HdztO9QBZ/Vd+7ia6TKO/HCulnjLSg/mZIe2NURG+/fW4GRlLNVgcuP1EVy71prWk1k+0sYkdYgfdtbtKIlc35YhCbPJs4FHSOusUGmaIS24ZRulVmdV2on9M+4VSgUCL4ZeTkTLoJFcx7SWC7iq+6l27yeL4C8n6Ub8ZjqxBsGiOb+mXTvjJU2pIoj6ggH/IrAs5WkZIJA/SLP2Fgf9SMr1UiMxMaFF49pbdRoXzQ4Js/a6585ZwGMYwGMYwGMYwGMYwNi9Edfi0mobvrcWojaCRhe+NHq2SvkUPv9CM6wn4iafS6aSbThJTp44zp4WKWqntoWkWM+whZqo8/ro8tnBlHObJ6g67A2mi0unhiVltp9UobfqGv2IWf3bVULY4BbmuBgYXqT1Xq+oyCXVy7yoIVQAqoCbIVVAAs+T5PyTln0+rd9WWZoCgZ+8u4NHtUkFNpB3k0ALHJF8XkeENbuOCBVi+b8DyRwef2+ozO6DNKmpjaByjqwIcAEpXJajwaAJr7YGV6qkLzb21EuoblWeYMswZSbVwWbxdDn4qhWQuTfqrq2r1EqnVStJtX2exYwATzSIAoO4EEjyQeTkJgMYxgMrVRRJaiKoV+r68/FZRjAZJem9KkusgjkNLJNGrGr4LAeP8ZG50D8I9CJZpT+XdnjEcialUWTsFW3FSrgr7wCLotxSg3WBl9YkXS9UlaATGXR6eR/6bXtlkZmcgozbUSOYrweCvNG80vr67dbIZley4eWMmn3NTSISbKtuLDmyPnkZKaLXyfnJ308qIkcMqbuIw8X6doDfLMQefJJJ+ch5dLJqdWy71LzyM29iqglrcsTdDzdfxk0dAn9f6PsIsMmrjiiQr+RihWBJCfCyzLKxZXAfcSCa8AeM5Zlc0RRipq1JBIIINccEcEfcZVqdK8bbHFGlNWDwwDDx9iMotYxjAYyt0AAIYEkGxR9vNUb88c8fXKMBmTL1GZ9m+Vz2VCx2xPbANgJ/tFknj65jZf0Om7siR3W9gu6idtnk0OTXnA7F6J9aSy6bSpNqZ2eTUCA2QQACpDmmFks0SDdZNuTwDu0L1P61bUpLp+wsatO0gO5nZRfCEkmzYJJHFk0Bm06z0j2dPpHjE0MceqVmd6ZnspbtGi+xgy8A7uGABNG9c9ceiJodY5gQPFOzNHsYPt590Z5u1Y0L8gqfnA03LiSgEnaCCGFHmrBF/HIux9xkjruk9gxKsyNJIGDIp4js7QN/wClgRfIJB5+KJi3WiQfjjAq7TVuo1dbq4vzV/XKMy//AFF+x2KTaH3hto3gkUQH8hfmh85iYDGMYDGMYDGMYDGMYGf0TRiWdEIZgbYotgsFBYqCASCQtXR8+M96vCgKSRqqLOpcRKxft0zJVnnkoTzzzmHp5ijBlJBBuxwRmR1KVmZdx/SiKB/tCjbVUKNgk/ck83ZDDyQ6BEG1MaEOd7bfYaYWCARwfBN+PAOR+Z3RZ1TURl3ZF3UzqSCit7WPt5NAngefHzgXuuadUEKqJADFu95BBJeS9hAHtFAfcqx+ayLzZfWv5SN002lYy/lw4k1FuRI7MWKx7+e2goA0LO483ea1gMYxgMYxgZvR+mHUzLCHRN1kyOdqIqgszMfPCqTQBJ8AEnOveltf0u4uliR5DEbV0DxpqJjyWBDByxAoWR4CjjnOMQzMjB0YqyEMrA0VI5BB+CDmyp+ImqWIokelSVlCNrVhUalhQXmbyGIABYAE+bvnJZ0Z2t6fHF1DWKgDRQxPG5A3KXZNg8EbT3Pca4BVqsDNc13Vpl1r6lGMUomeQFCR223E0p+g8ZP/AIfRxzrPpZe6FcxSkxBO5KEYq8I3EfqjkkIA+VHnwdV6hMZJHl27Q7sQPgfIW/kgEYgt6nUvK7SSMWeRizMeSzMbJP3JJy1jGUMYxgMqK8A8c3+/9v5ynPRXzgeZvH4e9Fg/+dO7bo5liggQqGeUixISx4VbDDgglTfjnSAM6Z6W9D6t9LER3e27rqSVBdEJSof6VEs1MSWCkANy3t4CN68+rbUxGbVTOms/WB3trWS3bCykK25WUqBxTDgHJ/Wa3sdJNxFZoEj2FWIMLGSmkbcBtYNtQxhfh7PkjQ9Wkkiyl3LsZ1jWIcvJISzFyPJ8uPrbgD5zfdb0IvCsDM/beGNVMdSHchWBVvaCG3FgVAIYsa4O7A5TqdS8jl3YszGyT/5wPtlrLuqgMbshIJRipIIYEg0aI4Iv5y1gMYxgMYxgMYxgMYxgMYxgegXkl1vo8mnYK5DEWrEHcA6kh1v5o2OLFg85GZN+o21REJ1KSD2cM0Qi7jGizbtoMrUUt2tjQ5qsCEzL6Vpu5PGhKqGdQWayqi+SwHJAFk19MxMyOnz7JUfbu2sCUthvF8rakHkWOCPOBneotPEJO5AwaJ+E/wBy7KUq/J91UbBIO7ivAicnfVOu0zsiaSBoIkDsUYlmLu7GyxJJAjESjmvaT8m4LAYxjAYxjArMp27b4BJr7mgT/gf2yjGMCW6DTdxGdkDIDuFUKZbJJIrgsOPk+Dlr1ANuqnQE7VnloXx+oi/7AY6TyJU91uiqCPi5I/P2zH6kVM0mxiy732sfLLZ2k/cismi3+Vft93Y2wsU7lHbuABK7vF0Qay2AK888cf3vn+2Xl10giMIb2M6yFaHLKGVTdXwGbi65yxlDGMYDGMYHozp3/uyidJfSL+Ym1Ooj7TvJtWKBTGIj2grEsSovkCyxJvweYZWYiDRBB44IrzyP8EYHSNSnT9MYNU3tLztJUUTPtZUiJh3PsG0B9wVdw9w/qEHmWTr2940lZ9/bMO4LtLFWdXmVV29tVQyyszUPcB5QnOcddlRtipJIyw1GNxalG0UQp8E7GJrjx++SvVdFqItI8yzK0WreyTvMpRHZUR3ZQCDvVyqnmlLDgZOiH6iNF3pe00pj2HtkIEBfirVpGIj8/wCon7fAjtX297drdsv27qsD6Gics5c0+zd/U3bef01fg15+9ZRbxjGAxjGAxjGAxjGAxjGAyd676gi1ESJHAyPe+WVpTIZH27fYKAjUncxFEkkWxrISNNxAFckDkgDn6k8Afc5TgMyemsBNGTuoOhO39Xkfp+/0zGy/oTUqHdtp19/+3ke7+POBd16MakJYhywDH52kX/Hu+Mw8m/VfXpdZMJJH3ABgo2hAlu7sAq8D3Of3yEyQMYxlDGMYDGMYEv6eiBMx5tItyeACwdCLJ8eCf3GR+u/4r+3b729v+3k8fxmd0WPcJE7m3uKq7aJBJkjALV8Cyf4++YOuZTK5TlS7EGqsEmuPjj4yaKZwoNLzVjdzT8mmAItRVcZbYUau/vzz9+cDLrW9n2jao49q2BSgAcbmqvueT9cotsBQom/niqN/HPPFfTKcYwGMYwGVyTMxtmZjQFkkmlACiz8AAAfYZRlUa2QPqQMCb1Dad5YwkXaDTbmdpN1RlYiEJO0Wp7hur9wFms2vqXobUflNRNKjtK1OiBFAIU7nYE+8rsDtajY3xe3jTOszTOS8iOKfYWIbbuUe4cjhwCLH38Zk6T1R1GSFOnRaiXtMe2sCkL3NxPtYiiwtiKY1VfAye+iEmhZGKuCpXgqeCP3yjJv1B0jVI7SahkkcECQq6uYzwAG2+PgCuPjITKGeg/5zzGAxjGAxjGAxjGAxjGB6BgZK+ljMdUkcBUPNcW5lDqquKZipBFBbPjislvVnQ4EdhDJvlRDLIQqxxuLpu2g8EG7F0aNeOZ0anmV0pGaeJVVWLSIArXTEsAAa5o5i5l9KnCTxOylgkiMVBKlqINAjkfuOcoq10KqkZHlt5PN8BioFVwfafk3YzCzM1si7IlCsNqNuJNh2Lv7lFcDbsFc8qT80MPAYxjA9AwM8xgenPMYwJz0u+1pGtfYqvtPhgrC7P08XVnngccR3UkjEjCNWUAkFSQdpBogEeR/5ZzN6FHxPZK1Df25eOgTXAN/yaHzmJ1dAJ5KoAySEAVwN7AcfHjxmdGNBCXZUHliFH7k0PGTfqX0VqtBqBpZQGcxd72W3sAYsTxY2iN7+m05idf1unlkR9NF2h2ow6VS9wCmKDcePHJ5PJoXWe9VAaKGc6szSyh1kjYsWgCHagLHyCtV/OaEVjGMBjGMBmb0eCF5lXUSduM7rfng0dtlUYgE0LCnz/OY0GnZ22opY0TQ5PAJP+AcpRqIPHBuj4/nA2P1r1ubUSCOTUmcacsga7F0oYj+mhP6QNxWzt/bNcjfaQfoQf7Zl6+VDwq0e47E/Y7QF+wBDH/mzCyQbT1P1bpJNO8UHStPBJMFD6gPLIRRDExrIx2EkeeTRI++atjGUMYxgek55jGAxjGAxjGAxjGBldN6i+nlWaM0y3R+xBUj+QSMl+s+qo50dItBpdP3SN0i9x5CFqgGkYhbI5KgX8/NsYGvZcgHvX9x/1xjAzutsNyKtFUVlU1yR3Hb3cCzbnn6V9MjcYyTwMYxlDGMYDGMYGy+jZCTNHtVgyRWh47taiKoya4BLDn6gfAzA9V6Iwa2eItuMcrhm+rWb/wA3jGQU9J6Ys6yM8pjEMZK+3dublgp5G0UHN8/tkXjGAxjGUMvSaglFj2oNhY7gKZt1cM3yBXA+LP1xjAudNWIyqJnZIyaZ15KgjzVHj68eLy28Y7hWNt43UrVt3i6U0fF8cYxgZPUopKDsoCs0igjaASm0NwPpYzAxjJAxjGUM9rPMYDGMYDGMYH//2Q==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834392" y="953710"/>
            <a:ext cx="2395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1/1000 ; f2.8 ; ISO 2000</a:t>
            </a:r>
          </a:p>
        </p:txBody>
      </p:sp>
      <p:pic>
        <p:nvPicPr>
          <p:cNvPr id="7170" name="Picture 2" descr="C:\Users\Regis\Pictures\Photos numérique\Spotting\Meetings\2014\Lens 17-18 Mai\sunset\1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072" y="1603077"/>
            <a:ext cx="7569527" cy="50258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8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23079" y="1691480"/>
            <a:ext cx="71650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  <a:latin typeface="American Typewriter"/>
              </a:rPr>
              <a:t>«  … comment on construit une image, de quoi une image est faite, comment les formes s’y agencent, comment le tout compose, au final, une unité. »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79904" y="3138030"/>
            <a:ext cx="1480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PAUL STRAND</a:t>
            </a:r>
          </a:p>
        </p:txBody>
      </p:sp>
      <p:pic>
        <p:nvPicPr>
          <p:cNvPr id="43010" name="Picture 2" descr="http://hopstrandpaul.files.wordpress.com/2010/05/05050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47375" y="3791633"/>
            <a:ext cx="3897810" cy="2917380"/>
          </a:xfrm>
          <a:prstGeom prst="rect">
            <a:avLst/>
          </a:prstGeom>
          <a:noFill/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0945" y="4326993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“ … how </a:t>
            </a:r>
            <a:r>
              <a:rPr lang="en-US" sz="2400" dirty="0">
                <a:solidFill>
                  <a:schemeClr val="bg1"/>
                </a:solidFill>
              </a:rPr>
              <a:t>we construct an image, what an image is made of, how the shapes fit together, how everything ultimately composes a </a:t>
            </a:r>
            <a:r>
              <a:rPr lang="en-US" sz="2400" dirty="0" smtClean="0">
                <a:solidFill>
                  <a:schemeClr val="bg1"/>
                </a:solidFill>
              </a:rPr>
              <a:t>unity. “</a:t>
            </a:r>
            <a:endParaRPr lang="fr-F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32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2" descr="http://t0.gstatic.com/images?q=tbn:ANd9GcQc5I3GG2Oz55orjgD1A7LfwR6ps-wyzMz-rpg2kGiOpzu_B9pL"/>
          <p:cNvSpPr>
            <a:spLocks noChangeAspect="1" noChangeArrowheads="1"/>
          </p:cNvSpPr>
          <p:nvPr/>
        </p:nvSpPr>
        <p:spPr bwMode="auto">
          <a:xfrm>
            <a:off x="63500" y="-136525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5302" name="AutoShape 6" descr="data:image/jpeg;base64,/9j/4AAQSkZJRgABAQAAAQABAAD/2wCEAAkGBhAQEBUQEBARExUQFRUUFxAYFxcVFxAZGBsZGBYVFhcZGycgFxkjGRUUIC8iJCcrLC0sGCAyNTAsNiYtLSkBCQoKDgwOGg8PFywkHBwsKSwsKSwsKSwsLCksLCwpLCwpLCksLCkpKSwsLCksLCksLCwsKSwsLCkpLCwsLCwsLP/AABEIALcBEwMBIgACEQEDEQH/xAAcAAEAAQUBAQAAAAAAAAAAAAAABQIDBAYHAQj/xAA3EAACAgEDAwMCBQMCBQUAAAABAgMRAAQSIQUTMQYiQVFhBxQycYEjkaFCUjOCscHwFRc0YnL/xAAWAQEBAQAAAAAAAAAAAAAAAAAAAQL/xAAYEQEBAQEBAAAAAAAAAAAAAAAAAUERMf/aAAwDAQACEQMRAD8A4bjGMBjGMBjGMBjGMBjGMBjGMBjGMBjGMBjMzp/Tu7uLSJGiAFpG3GrNABVBZj+w/esp6noGglaJvK18V5AYWD4NEcYGLjGMBjGMBjGMBjGMBjGMBjGMBjGMBjGMBjGMBjGMBjGMBjGMBjGMBjGMBjGMBjGMBjGZkfS3MfcJRQRa7mCmT3bDs+pBPI+nOB038PPTLPFC6rC0Tqxl73aaN5i4Ee1GFSFUJWn4DdyqNXoXrbQxwdQniiraj8AAhQSAWCg/6AxIH1AHnznRuixCLpYWF9PprCPJIwDgu+9UvuOC3tCtYBGx6CvfHPfV2kmjMHdcSAw+2VQQrKJJOASo3VY/gj4rIzGv4xntZWnmMYwGMYwGMZd01b13AsNwtR5YXyB+4wB0rhBIUbYTQejtJ+gbxeWs71rOmibps8cW9+65p5NwMo3ApFDGwKxRopoEbSe0DSis4Zr9G8MrwvQaJ2Rq5FqSDR+RYwkqxjK1iu6I4FnkD+OfJ/bKMKYxjAYxjAYxjAYxjAYxjAYxjAYxjAYz0jPMBjGMBjGXe4uzbs926+5Z8VW2vHnm8C90/pkk5IjC+0WSzpGo+ANzsBZ+BdnGt6bNpyO6jJd7T8NXyrDhh9wc96b1WXTljEV942srIkqsPNFJFKnkfTM7T+rNUpPuVlbgx7FVf2XYFKf8pGB0vp/rg9O0mmMmnleIwwqWfd3UZg5IjJcr2/ZGwU1a8e3Od+tfU66+cSJEIkRdoUADcSzOzlQTtJLeLNADk+c7Np2bqHS4Jx2CxCH8uojcSleWiRWDlaO/jyNhN155v+K3o6PRNDMkXY/MAgwgkqSiRl5EPwCzkFaABArg8RmNAxjGVoxjGAxjGB6po39P5/wfObv6Ig/Jv+YkcCSaIxwxKsjyK8gDRMSi0u4eBu3EOLoGzo+TyesZli7axwK+ztnVCOp2Stu0tdXs9u4KGokbuTYdlm9RRybNNNHIv5mSKJZVKuA1AgbjIGkUspXfuJJBAu6HOfxY02lWdTHqI5JwXSZU9wUqTW5v9w5TnkhRwOBlOh9Sxy/loZoA8kKoqySUK7QbtReLZGcJYJ+tfqOaTqNQ0jtI7FmclmY8lieST97OBbrPSteR5AP9+Qcpz0nA8xjGAxjGAxjGAxjGAxjGAxjGAzp/oTSppNG2qbR92U7pFlsq0axjcVF0VGwFrTlgaJAIDc20mpMUiyLVowYefINjwQf7G86V6Z6tBO6CdJdQkkLExiVS+mKOw3BpGWgFdQpJJN87iSMC764jbqETydqNXijEwYENuCBmkAY+4AKrECyCFXwTS8qzsvqL1HHqOn6iLQaaeBmPbbSBaK7n91geAVslVB8rZ9uct6p6e1GmFyqoF7TTo5VuTtYKxKng+fNGsCMxjGAxjPVUk0Bd/GBcLBaKM1lTu+KJsEAg8jbX08kV9cjp2s/LzLIUV9vO00RyOD8gML+ho5iiUhSt8MQSPrV1/wBTnjSEkkmyfJPJN/P74H0F6B/EhNRAAUgSSLdamRVEcagHcB/pFAliAq8Dz4HK/wAU5pT1F0kfcsaqIxu3bFYbzZ3N7i7Ox5PLfSsp/DTadU8btSyxGPaf0yFnjVVb/wCtn/t85Ifi90nt6pJxEsY1CElU4UMh28i/1FdjH/8AQ++EaGy1XjkX5v8Av9PGU5UW4AocXzzZ/wDP++U4UxjGAxjLsuyl27rr33VbrP6a+Nu3z83gWsYypWNEDwfOBuPR26O+mQ6iaXTzxWxKxvK8jAjbsO8JRFn3bdpA5IvNR1MgZ2ZRtDMSF/2gngcfQZvnp30fBLoPzRS2bbHb7tsRJI3DlFaQnbtXdQDCwSRmi62B0kZXFMCbG3bX/LQ2+fFDAtO5Js5TjGAxjGAxjGAxjGAxjGAypKvm6+3+P85TlcUxUkiuQV5APDAg+fsfPxgUYxjAZ1/0XHLLpUjih08bTpSMUHvBZhPtZgfcdsRICkLanxxnIVUk0BZPgfXO4dP9Idn8mjlIW0wj7pNNTyEt20F28pKIoAHDKeOAMDP1XTOwyicQTOaZlWQUvPl97KHock8CjzdAnQ/xE6Bq4ZFgTSxxQaktOhCgPKVUs35iRze+NS9iwnlgOc7H13p8ejgdnkkZVQM10xlf2LHGoKkCyFoXySeKsjTNX+IczArMmm0WnlRreZN8rsGp0EVFmX9Q4TbYPu54Dl0voTVLEJN0R3XSKxLNtUSED27SdhDefBB+ReuZ0Pq/qvQaXSSafpzTTS6pQsmokBVIEKbGjhRvcCQWUk/Fck+OeYDKlr5J8H4vn4+cpxgMYyuKEt48WAW+Bfiz8YHQ/wAJ/TsskjSdt9skTqHVl9ybgJFC/qD8WCSo9ps1edN9YdJ3L2ZmM0csTGiY7LptAYkugrhRdkBpPKe0jS/S3Sj0hJZ5vzbxMDtQxdpQyGNqljdjsMngFqpeSLIAjOk+u3l1uqZtWmlSYRvFv3SJp9jISIgVapBF3K4FnjgkUONP9WemzotQ6KxkiDEJNVB6AJB+jC6ogfWqOQedYT1uOsGSPUQIAGY/8YRx9oiyz97d71WNaZStm7Kk+7mnWdAIJ5IlcSKjELIKIcfDAjg8V4JH0JyDCxjGUMYz0nA8ztXpz0PpNJ0+I61rm1xIEPcKLIZFKRxcCmZRZvnaz1Q4bOR9I6d35QhcKtMzsf8ASijcxA/1NQNAeT/fJ31X1fUazWNsLyppq7cYJeOMDapKAAAKzgeBzY5J5IdGm6a/5Yw6VI2bt9iNQWEcko2fqd1G6TYAwBNEKPKlgeM9T1U7yHvly6eza3HbCk+wL4QA2NoAAzufT+v60MNMVAMqMveACDTu2/8Apqu03tYL5BB5YUCTmjesNP8AlH0+okRZzIk2nlmKMpZ1AH9RWb/jKGFnwwrzyAHOsZtvpb08qnv6yNO00e6NXYXK18AIGB9wWRQzcWQaYjaYj1NpYo56hMJBVSyxO0kaNzaozEkjgHyfOBE4xjAYxjAYxjAYxjAYxjAZVHGWIVQSWIAUCySfAA+Tl3R6KSZxHEjOzeFUEk/wM6T+F/4cznXLLrItkaJvSyp3O9CMgKSQQGLg/BUYEx+FH4UMkw1ev2q0JJi01hmV1PMktWAVNUhN3yQAKPSer6GLTsOoSzJGIeVMhKKm4bWNkHdIbobhx9CTYg/xL9W/+iaVE08a79RuSMMAwOyt7y8c1vWlHktzQBB476c9Va3VdQSXUapXNgkTr3UYAg9uOIKaY+AEA8nwLwNy/FH8VdTX5fSp2op1DLqt39aRfnYUNKp4AILWvzyRnHp9Q7nc7MxoC2JJocAWftm5fipqzLqY2CpHGsfbjhVJYxHtY7xtkRf9bMPaK455vNJwGMYwGMYwGdD9F9Cjk04SUSzCe5QiRTukYVth3vHIFLXt4KsFtORvNc8zaPw86rDDrUXVTGLTyLKjtW9V3xugYoVZW87eVPB+mBvWo0DsddD3NOiaRTGR/TfYjbHMsjsVZmZgNwAssdpU7QBzf1SsQ1bCL9ASIK20pvqFPdt/07jz/P8AGbR6tkEc80MDOUkSYAngSrH3NzrtXlTJvFEk3FyQRQ1D1GHGqkEhbeu1W3MHKsqqrLuHBogj+Mg3H0pP07QLFNLqH3Tdu3T8vK0Le637RDsgS6IdbY8qDxUH+IfUNPNqx+WnOoWOJEbUbO2JWFklUoBFAIFAfB8+TrFHPMoZU5BPAr7ZTjAYxjAlfTOs08OpSTUqXjSyUA3bjXgixx5+fNeRYye6dqWJbXL3Y2E0e6XubfzCMWLxkcdxiIyTVKNh45GaaDXjJzRdPkmSGDdTyyqsYINKCCWPAv8A1xngEnivAwOv9J1OkVgrSStLG7e3tiNga4BfcwCsCADySGHiiBrn4tGbUaeGSDZ+X0oAkVTZSVto3HdztO9QBZ/Vd+7ia6TKO/HCulnjLSg/mZIe2NURG+/fW4GRlLNVgcuP1EVy71prWk1k+0sYkdYgfdtbtKIlc35YhCbPJs4FHSOusUGmaIS24ZRulVmdV2on9M+4VSgUCL4ZeTkTLoJFcx7SWC7iq+6l27yeL4C8n6Ub8ZjqxBsGiOb+mXTvjJU2pIoj6ggH/IrAs5WkZIJA/SLP2Fgf9SMr1UiMxMaFF49pbdRoXzQ4Js/a6585ZwGMYwGMYwGMYwGMYwNi9Edfi0mobvrcWojaCRhe+NHq2SvkUPv9CM6wn4iafS6aSbThJTp44zp4WKWqntoWkWM+whZqo8/ro8tnBlHObJ6g67A2mi0unhiVltp9UobfqGv2IWf3bVULY4BbmuBgYXqT1Xq+oyCXVy7yoIVQAqoCbIVVAAs+T5PyTln0+rd9WWZoCgZ+8u4NHtUkFNpB3k0ALHJF8XkeENbuOCBVi+b8DyRwef2+ozO6DNKmpjaByjqwIcAEpXJajwaAJr7YGV6qkLzb21EuoblWeYMswZSbVwWbxdDn4qhWQuTfqrq2r1EqnVStJtX2exYwATzSIAoO4EEjyQeTkJgMYxgMrVRRJaiKoV+r68/FZRjAZJem9KkusgjkNLJNGrGr4LAeP8ZG50D8I9CJZpT+XdnjEcialUWTsFW3FSrgr7wCLotxSg3WBl9YkXS9UlaATGXR6eR/6bXtlkZmcgozbUSOYrweCvNG80vr67dbIZley4eWMmn3NTSISbKtuLDmyPnkZKaLXyfnJ308qIkcMqbuIw8X6doDfLMQefJJJ+ch5dLJqdWy71LzyM29iqglrcsTdDzdfxk0dAn9f6PsIsMmrjiiQr+RihWBJCfCyzLKxZXAfcSCa8AeM5Zlc0RRipq1JBIIINccEcEfcZVqdK8bbHFGlNWDwwDDx9iMotYxjAYyt0AAIYEkGxR9vNUb88c8fXKMBmTL1GZ9m+Vz2VCx2xPbANgJ/tFknj65jZf0Om7siR3W9gu6idtnk0OTXnA7F6J9aSy6bSpNqZ2eTUCA2QQACpDmmFks0SDdZNuTwDu0L1P61bUpLp+wsatO0gO5nZRfCEkmzYJJHFk0Bm06z0j2dPpHjE0MceqVmd6ZnspbtGi+xgy8A7uGABNG9c9ceiJodY5gQPFOzNHsYPt590Z5u1Y0L8gqfnA03LiSgEnaCCGFHmrBF/HIux9xkjruk9gxKsyNJIGDIp4js7QN/wClgRfIJB5+KJi3WiQfjjAq7TVuo1dbq4vzV/XKMy//AFF+x2KTaH3hto3gkUQH8hfmh85iYDGMYDGMYDGMYDGMYGf0TRiWdEIZgbYotgsFBYqCASCQtXR8+M96vCgKSRqqLOpcRKxft0zJVnnkoTzzzmHp5ijBlJBBuxwRmR1KVmZdx/SiKB/tCjbVUKNgk/ck83ZDDyQ6BEG1MaEOd7bfYaYWCARwfBN+PAOR+Z3RZ1TURl3ZF3UzqSCit7WPt5NAngefHzgXuuadUEKqJADFu95BBJeS9hAHtFAfcqx+ayLzZfWv5SN002lYy/lw4k1FuRI7MWKx7+e2goA0LO483ea1gMYxgMYxgZvR+mHUzLCHRN1kyOdqIqgszMfPCqTQBJ8AEnOveltf0u4uliR5DEbV0DxpqJjyWBDByxAoWR4CjjnOMQzMjB0YqyEMrA0VI5BB+CDmyp+ImqWIokelSVlCNrVhUalhQXmbyGIABYAE+bvnJZ0Z2t6fHF1DWKgDRQxPG5A3KXZNg8EbT3Pca4BVqsDNc13Vpl1r6lGMUomeQFCR223E0p+g8ZP/AIfRxzrPpZe6FcxSkxBO5KEYq8I3EfqjkkIA+VHnwdV6hMZJHl27Q7sQPgfIW/kgEYgt6nUvK7SSMWeRizMeSzMbJP3JJy1jGUMYxgMqK8A8c3+/9v5ynPRXzgeZvH4e9Fg/+dO7bo5liggQqGeUixISx4VbDDgglTfjnSAM6Z6W9D6t9LER3e27rqSVBdEJSof6VEs1MSWCkANy3t4CN68+rbUxGbVTOms/WB3trWS3bCykK25WUqBxTDgHJ/Wa3sdJNxFZoEj2FWIMLGSmkbcBtYNtQxhfh7PkjQ9Wkkiyl3LsZ1jWIcvJISzFyPJ8uPrbgD5zfdb0IvCsDM/beGNVMdSHchWBVvaCG3FgVAIYsa4O7A5TqdS8jl3YszGyT/5wPtlrLuqgMbshIJRipIIYEg0aI4Iv5y1gMYxgMYxgMYxgMYxgMYxgegXkl1vo8mnYK5DEWrEHcA6kh1v5o2OLFg85GZN+o21REJ1KSD2cM0Qi7jGizbtoMrUUt2tjQ5qsCEzL6Vpu5PGhKqGdQWayqi+SwHJAFk19MxMyOnz7JUfbu2sCUthvF8rakHkWOCPOBneotPEJO5AwaJ+E/wBy7KUq/J91UbBIO7ivAicnfVOu0zsiaSBoIkDsUYlmLu7GyxJJAjESjmvaT8m4LAYxjAYxjArMp27b4BJr7mgT/gf2yjGMCW6DTdxGdkDIDuFUKZbJJIrgsOPk+Dlr1ANuqnQE7VnloXx+oi/7AY6TyJU91uiqCPi5I/P2zH6kVM0mxiy732sfLLZ2k/cismi3+Vft93Y2wsU7lHbuABK7vF0Qay2AK888cf3vn+2Xl10giMIb2M6yFaHLKGVTdXwGbi65yxlDGMYDGMYHozp3/uyidJfSL+Ym1Ooj7TvJtWKBTGIj2grEsSovkCyxJvweYZWYiDRBB44IrzyP8EYHSNSnT9MYNU3tLztJUUTPtZUiJh3PsG0B9wVdw9w/qEHmWTr2940lZ9/bMO4LtLFWdXmVV29tVQyyszUPcB5QnOcddlRtipJIyw1GNxalG0UQp8E7GJrjx++SvVdFqItI8yzK0WreyTvMpRHZUR3ZQCDvVyqnmlLDgZOiH6iNF3pe00pj2HtkIEBfirVpGIj8/wCon7fAjtX297drdsv27qsD6Gics5c0+zd/U3bef01fg15+9ZRbxjGAxjGAxjGAxjGAxjGAyd676gi1ESJHAyPe+WVpTIZH27fYKAjUncxFEkkWxrISNNxAFckDkgDn6k8Afc5TgMyemsBNGTuoOhO39Xkfp+/0zGy/oTUqHdtp19/+3ke7+POBd16MakJYhywDH52kX/Hu+Mw8m/VfXpdZMJJH3ABgo2hAlu7sAq8D3Of3yEyQMYxlDGMYDGMYEv6eiBMx5tItyeACwdCLJ8eCf3GR+u/4r+3b729v+3k8fxmd0WPcJE7m3uKq7aJBJkjALV8Cyf4++YOuZTK5TlS7EGqsEmuPjj4yaKZwoNLzVjdzT8mmAItRVcZbYUau/vzz9+cDLrW9n2jao49q2BSgAcbmqvueT9cotsBQom/niqN/HPPFfTKcYwGMYwGVyTMxtmZjQFkkmlACiz8AAAfYZRlUa2QPqQMCb1Dad5YwkXaDTbmdpN1RlYiEJO0Wp7hur9wFms2vqXobUflNRNKjtK1OiBFAIU7nYE+8rsDtajY3xe3jTOszTOS8iOKfYWIbbuUe4cjhwCLH38Zk6T1R1GSFOnRaiXtMe2sCkL3NxPtYiiwtiKY1VfAye+iEmhZGKuCpXgqeCP3yjJv1B0jVI7SahkkcECQq6uYzwAG2+PgCuPjITKGeg/5zzGAxjGAxjGAxjGAxjGB6BgZK+ljMdUkcBUPNcW5lDqquKZipBFBbPjislvVnQ4EdhDJvlRDLIQqxxuLpu2g8EG7F0aNeOZ0anmV0pGaeJVVWLSIArXTEsAAa5o5i5l9KnCTxOylgkiMVBKlqINAjkfuOcoq10KqkZHlt5PN8BioFVwfafk3YzCzM1si7IlCsNqNuJNh2Lv7lFcDbsFc8qT80MPAYxjA9AwM8xgenPMYwJz0u+1pGtfYqvtPhgrC7P08XVnngccR3UkjEjCNWUAkFSQdpBogEeR/5ZzN6FHxPZK1Df25eOgTXAN/yaHzmJ1dAJ5KoAySEAVwN7AcfHjxmdGNBCXZUHliFH7k0PGTfqX0VqtBqBpZQGcxd72W3sAYsTxY2iN7+m05idf1unlkR9NF2h2ow6VS9wCmKDcePHJ5PJoXWe9VAaKGc6szSyh1kjYsWgCHagLHyCtV/OaEVjGMBjGMBmb0eCF5lXUSduM7rfng0dtlUYgE0LCnz/OY0GnZ22opY0TQ5PAJP+AcpRqIPHBuj4/nA2P1r1ubUSCOTUmcacsga7F0oYj+mhP6QNxWzt/bNcjfaQfoQf7Zl6+VDwq0e47E/Y7QF+wBDH/mzCyQbT1P1bpJNO8UHStPBJMFD6gPLIRRDExrIx2EkeeTRI++atjGUMYxgek55jGAxjGAxjGAxjGBldN6i+nlWaM0y3R+xBUj+QSMl+s+qo50dItBpdP3SN0i9x5CFqgGkYhbI5KgX8/NsYGvZcgHvX9x/1xjAzutsNyKtFUVlU1yR3Hb3cCzbnn6V9MjcYyTwMYxlDGMYDGMYGy+jZCTNHtVgyRWh47taiKoya4BLDn6gfAzA9V6Iwa2eItuMcrhm+rWb/wA3jGQU9J6Ys6yM8pjEMZK+3dublgp5G0UHN8/tkXjGAxjGUMvSaglFj2oNhY7gKZt1cM3yBXA+LP1xjAudNWIyqJnZIyaZ15KgjzVHj68eLy28Y7hWNt43UrVt3i6U0fF8cYxgZPUopKDsoCs0igjaASm0NwPpYzAxjJAxjGUM9rPMYDGMYDGMYH//2Q==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5304" name="AutoShape 8" descr="data:image/jpeg;base64,/9j/4AAQSkZJRgABAQAAAQABAAD/2wCEAAkGBhAQEBUQEBARExUQFRUUFxAYFxcVFxAZGBsZGBYVFhcZGycgFxkjGRUUIC8iJCcrLC0sGCAyNTAsNiYtLSkBCQoKDgwOGg8PFywkHBwsKSwsKSwsKSwsLCksLCwpLCwpLCksLCkpKSwsLCksLCksLCwsKSwsLCkpLCwsLCwsLP/AABEIALcBEwMBIgACEQEDEQH/xAAcAAEAAQUBAQAAAAAAAAAAAAAABQIDBAYHAQj/xAA3EAACAgEDAwMCBQMCBQUAAAABAgMRAAQSIQUTMQYiQVFhBxQycYEjkaFCUjOCscHwFRc0YnL/xAAWAQEBAQAAAAAAAAAAAAAAAAAAAQL/xAAYEQEBAQEBAAAAAAAAAAAAAAAAAUERMf/aAAwDAQACEQMRAD8A4bjGMBjGMBjGMBjGMBjGMBjGMBjGMBjGMBjMzp/Tu7uLSJGiAFpG3GrNABVBZj+w/esp6noGglaJvK18V5AYWD4NEcYGLjGMBjGMBjGMBjGMBjGMBjGMBjGMBjGMBjGMBjGMBjGMBjGMBjGMBjGMBjGMBjGMBjGZkfS3MfcJRQRa7mCmT3bDs+pBPI+nOB038PPTLPFC6rC0Tqxl73aaN5i4Ee1GFSFUJWn4DdyqNXoXrbQxwdQniiraj8AAhQSAWCg/6AxIH1AHnznRuixCLpYWF9PprCPJIwDgu+9UvuOC3tCtYBGx6CvfHPfV2kmjMHdcSAw+2VQQrKJJOASo3VY/gj4rIzGv4xntZWnmMYwGMYwGMZd01b13AsNwtR5YXyB+4wB0rhBIUbYTQejtJ+gbxeWs71rOmibps8cW9+65p5NwMo3ApFDGwKxRopoEbSe0DSis4Zr9G8MrwvQaJ2Rq5FqSDR+RYwkqxjK1iu6I4FnkD+OfJ/bKMKYxjAYxjAYxjAYxjAYxjAYxjAYxjAYz0jPMBjGMBjGXe4uzbs926+5Z8VW2vHnm8C90/pkk5IjC+0WSzpGo+ANzsBZ+BdnGt6bNpyO6jJd7T8NXyrDhh9wc96b1WXTljEV942srIkqsPNFJFKnkfTM7T+rNUpPuVlbgx7FVf2XYFKf8pGB0vp/rg9O0mmMmnleIwwqWfd3UZg5IjJcr2/ZGwU1a8e3Od+tfU66+cSJEIkRdoUADcSzOzlQTtJLeLNADk+c7Np2bqHS4Jx2CxCH8uojcSleWiRWDlaO/jyNhN155v+K3o6PRNDMkXY/MAgwgkqSiRl5EPwCzkFaABArg8RmNAxjGVoxjGAxjGB6po39P5/wfObv6Ig/Jv+YkcCSaIxwxKsjyK8gDRMSi0u4eBu3EOLoGzo+TyesZli7axwK+ztnVCOp2Stu0tdXs9u4KGokbuTYdlm9RRybNNNHIv5mSKJZVKuA1AgbjIGkUspXfuJJBAu6HOfxY02lWdTHqI5JwXSZU9wUqTW5v9w5TnkhRwOBlOh9Sxy/loZoA8kKoqySUK7QbtReLZGcJYJ+tfqOaTqNQ0jtI7FmclmY8lieST97OBbrPSteR5AP9+Qcpz0nA8xjGAxjGAxjGAxjGAxjGAxjGAzp/oTSppNG2qbR92U7pFlsq0axjcVF0VGwFrTlgaJAIDc20mpMUiyLVowYefINjwQf7G86V6Z6tBO6CdJdQkkLExiVS+mKOw3BpGWgFdQpJJN87iSMC764jbqETydqNXijEwYENuCBmkAY+4AKrECyCFXwTS8qzsvqL1HHqOn6iLQaaeBmPbbSBaK7n91geAVslVB8rZ9uct6p6e1GmFyqoF7TTo5VuTtYKxKng+fNGsCMxjGAxjPVUk0Bd/GBcLBaKM1lTu+KJsEAg8jbX08kV9cjp2s/LzLIUV9vO00RyOD8gML+ho5iiUhSt8MQSPrV1/wBTnjSEkkmyfJPJN/P74H0F6B/EhNRAAUgSSLdamRVEcagHcB/pFAliAq8Dz4HK/wAU5pT1F0kfcsaqIxu3bFYbzZ3N7i7Ox5PLfSsp/DTadU8btSyxGPaf0yFnjVVb/wCtn/t85Ifi90nt6pJxEsY1CElU4UMh28i/1FdjH/8AQ++EaGy1XjkX5v8Av9PGU5UW4AocXzzZ/wDP++U4UxjGAxjLsuyl27rr33VbrP6a+Nu3z83gWsYypWNEDwfOBuPR26O+mQ6iaXTzxWxKxvK8jAjbsO8JRFn3bdpA5IvNR1MgZ2ZRtDMSF/2gngcfQZvnp30fBLoPzRS2bbHb7tsRJI3DlFaQnbtXdQDCwSRmi62B0kZXFMCbG3bX/LQ2+fFDAtO5Js5TjGAxjGAxjGAxjGAxjGAypKvm6+3+P85TlcUxUkiuQV5APDAg+fsfPxgUYxjAZ1/0XHLLpUjih08bTpSMUHvBZhPtZgfcdsRICkLanxxnIVUk0BZPgfXO4dP9Idn8mjlIW0wj7pNNTyEt20F28pKIoAHDKeOAMDP1XTOwyicQTOaZlWQUvPl97KHock8CjzdAnQ/xE6Bq4ZFgTSxxQaktOhCgPKVUs35iRze+NS9iwnlgOc7H13p8ejgdnkkZVQM10xlf2LHGoKkCyFoXySeKsjTNX+IczArMmm0WnlRreZN8rsGp0EVFmX9Q4TbYPu54Dl0voTVLEJN0R3XSKxLNtUSED27SdhDefBB+ReuZ0Pq/qvQaXSSafpzTTS6pQsmokBVIEKbGjhRvcCQWUk/Fck+OeYDKlr5J8H4vn4+cpxgMYyuKEt48WAW+Bfiz8YHQ/wAJ/TsskjSdt9skTqHVl9ybgJFC/qD8WCSo9ps1edN9YdJ3L2ZmM0csTGiY7LptAYkugrhRdkBpPKe0jS/S3Sj0hJZ5vzbxMDtQxdpQyGNqljdjsMngFqpeSLIAjOk+u3l1uqZtWmlSYRvFv3SJp9jISIgVapBF3K4FnjgkUONP9WemzotQ6KxkiDEJNVB6AJB+jC6ogfWqOQedYT1uOsGSPUQIAGY/8YRx9oiyz97d71WNaZStm7Kk+7mnWdAIJ5IlcSKjELIKIcfDAjg8V4JH0JyDCxjGUMYz0nA8ztXpz0PpNJ0+I61rm1xIEPcKLIZFKRxcCmZRZvnaz1Q4bOR9I6d35QhcKtMzsf8ASijcxA/1NQNAeT/fJ31X1fUazWNsLyppq7cYJeOMDapKAAAKzgeBzY5J5IdGm6a/5Yw6VI2bt9iNQWEcko2fqd1G6TYAwBNEKPKlgeM9T1U7yHvly6eza3HbCk+wL4QA2NoAAzufT+v60MNMVAMqMveACDTu2/8Apqu03tYL5BB5YUCTmjesNP8AlH0+okRZzIk2nlmKMpZ1AH9RWb/jKGFnwwrzyAHOsZtvpb08qnv6yNO00e6NXYXK18AIGB9wWRQzcWQaYjaYj1NpYo56hMJBVSyxO0kaNzaozEkjgHyfOBE4xjAYxjAYxjAYxjAYxjAZVHGWIVQSWIAUCySfAA+Tl3R6KSZxHEjOzeFUEk/wM6T+F/4cznXLLrItkaJvSyp3O9CMgKSQQGLg/BUYEx+FH4UMkw1ev2q0JJi01hmV1PMktWAVNUhN3yQAKPSer6GLTsOoSzJGIeVMhKKm4bWNkHdIbobhx9CTYg/xL9W/+iaVE08a79RuSMMAwOyt7y8c1vWlHktzQBB476c9Va3VdQSXUapXNgkTr3UYAg9uOIKaY+AEA8nwLwNy/FH8VdTX5fSp2op1DLqt39aRfnYUNKp4AILWvzyRnHp9Q7nc7MxoC2JJocAWftm5fipqzLqY2CpHGsfbjhVJYxHtY7xtkRf9bMPaK455vNJwGMYwGMYwGdD9F9Cjk04SUSzCe5QiRTukYVth3vHIFLXt4KsFtORvNc8zaPw86rDDrUXVTGLTyLKjtW9V3xugYoVZW87eVPB+mBvWo0DsddD3NOiaRTGR/TfYjbHMsjsVZmZgNwAssdpU7QBzf1SsQ1bCL9ASIK20pvqFPdt/07jz/P8AGbR6tkEc80MDOUkSYAngSrH3NzrtXlTJvFEk3FyQRQ1D1GHGqkEhbeu1W3MHKsqqrLuHBogj+Mg3H0pP07QLFNLqH3Tdu3T8vK0Le637RDsgS6IdbY8qDxUH+IfUNPNqx+WnOoWOJEbUbO2JWFklUoBFAIFAfB8+TrFHPMoZU5BPAr7ZTjAYxjAlfTOs08OpSTUqXjSyUA3bjXgixx5+fNeRYye6dqWJbXL3Y2E0e6XubfzCMWLxkcdxiIyTVKNh45GaaDXjJzRdPkmSGDdTyyqsYINKCCWPAv8A1xngEnivAwOv9J1OkVgrSStLG7e3tiNga4BfcwCsCADySGHiiBrn4tGbUaeGSDZ+X0oAkVTZSVto3HdztO9QBZ/Vd+7ia6TKO/HCulnjLSg/mZIe2NURG+/fW4GRlLNVgcuP1EVy71prWk1k+0sYkdYgfdtbtKIlc35YhCbPJs4FHSOusUGmaIS24ZRulVmdV2on9M+4VSgUCL4ZeTkTLoJFcx7SWC7iq+6l27yeL4C8n6Ub8ZjqxBsGiOb+mXTvjJU2pIoj6ggH/IrAs5WkZIJA/SLP2Fgf9SMr1UiMxMaFF49pbdRoXzQ4Js/a6585ZwGMYwGMYwGMYwGMYwNi9Edfi0mobvrcWojaCRhe+NHq2SvkUPv9CM6wn4iafS6aSbThJTp44zp4WKWqntoWkWM+whZqo8/ro8tnBlHObJ6g67A2mi0unhiVltp9UobfqGv2IWf3bVULY4BbmuBgYXqT1Xq+oyCXVy7yoIVQAqoCbIVVAAs+T5PyTln0+rd9WWZoCgZ+8u4NHtUkFNpB3k0ALHJF8XkeENbuOCBVi+b8DyRwef2+ozO6DNKmpjaByjqwIcAEpXJajwaAJr7YGV6qkLzb21EuoblWeYMswZSbVwWbxdDn4qhWQuTfqrq2r1EqnVStJtX2exYwATzSIAoO4EEjyQeTkJgMYxgMrVRRJaiKoV+r68/FZRjAZJem9KkusgjkNLJNGrGr4LAeP8ZG50D8I9CJZpT+XdnjEcialUWTsFW3FSrgr7wCLotxSg3WBl9YkXS9UlaATGXR6eR/6bXtlkZmcgozbUSOYrweCvNG80vr67dbIZley4eWMmn3NTSISbKtuLDmyPnkZKaLXyfnJ308qIkcMqbuIw8X6doDfLMQefJJJ+ch5dLJqdWy71LzyM29iqglrcsTdDzdfxk0dAn9f6PsIsMmrjiiQr+RihWBJCfCyzLKxZXAfcSCa8AeM5Zlc0RRipq1JBIIINccEcEfcZVqdK8bbHFGlNWDwwDDx9iMotYxjAYyt0AAIYEkGxR9vNUb88c8fXKMBmTL1GZ9m+Vz2VCx2xPbANgJ/tFknj65jZf0Om7siR3W9gu6idtnk0OTXnA7F6J9aSy6bSpNqZ2eTUCA2QQACpDmmFks0SDdZNuTwDu0L1P61bUpLp+wsatO0gO5nZRfCEkmzYJJHFk0Bm06z0j2dPpHjE0MceqVmd6ZnspbtGi+xgy8A7uGABNG9c9ceiJodY5gQPFOzNHsYPt590Z5u1Y0L8gqfnA03LiSgEnaCCGFHmrBF/HIux9xkjruk9gxKsyNJIGDIp4js7QN/wClgRfIJB5+KJi3WiQfjjAq7TVuo1dbq4vzV/XKMy//AFF+x2KTaH3hto3gkUQH8hfmh85iYDGMYDGMYDGMYDGMYGf0TRiWdEIZgbYotgsFBYqCASCQtXR8+M96vCgKSRqqLOpcRKxft0zJVnnkoTzzzmHp5ijBlJBBuxwRmR1KVmZdx/SiKB/tCjbVUKNgk/ck83ZDDyQ6BEG1MaEOd7bfYaYWCARwfBN+PAOR+Z3RZ1TURl3ZF3UzqSCit7WPt5NAngefHzgXuuadUEKqJADFu95BBJeS9hAHtFAfcqx+ayLzZfWv5SN002lYy/lw4k1FuRI7MWKx7+e2goA0LO483ea1gMYxgMYxgZvR+mHUzLCHRN1kyOdqIqgszMfPCqTQBJ8AEnOveltf0u4uliR5DEbV0DxpqJjyWBDByxAoWR4CjjnOMQzMjB0YqyEMrA0VI5BB+CDmyp+ImqWIokelSVlCNrVhUalhQXmbyGIABYAE+bvnJZ0Z2t6fHF1DWKgDRQxPG5A3KXZNg8EbT3Pca4BVqsDNc13Vpl1r6lGMUomeQFCR223E0p+g8ZP/AIfRxzrPpZe6FcxSkxBO5KEYq8I3EfqjkkIA+VHnwdV6hMZJHl27Q7sQPgfIW/kgEYgt6nUvK7SSMWeRizMeSzMbJP3JJy1jGUMYxgMqK8A8c3+/9v5ynPRXzgeZvH4e9Fg/+dO7bo5liggQqGeUixISx4VbDDgglTfjnSAM6Z6W9D6t9LER3e27rqSVBdEJSof6VEs1MSWCkANy3t4CN68+rbUxGbVTOms/WB3trWS3bCykK25WUqBxTDgHJ/Wa3sdJNxFZoEj2FWIMLGSmkbcBtYNtQxhfh7PkjQ9Wkkiyl3LsZ1jWIcvJISzFyPJ8uPrbgD5zfdb0IvCsDM/beGNVMdSHchWBVvaCG3FgVAIYsa4O7A5TqdS8jl3YszGyT/5wPtlrLuqgMbshIJRipIIYEg0aI4Iv5y1gMYxgMYxgMYxgMYxgMYxgegXkl1vo8mnYK5DEWrEHcA6kh1v5o2OLFg85GZN+o21REJ1KSD2cM0Qi7jGizbtoMrUUt2tjQ5qsCEzL6Vpu5PGhKqGdQWayqi+SwHJAFk19MxMyOnz7JUfbu2sCUthvF8rakHkWOCPOBneotPEJO5AwaJ+E/wBy7KUq/J91UbBIO7ivAicnfVOu0zsiaSBoIkDsUYlmLu7GyxJJAjESjmvaT8m4LAYxjAYxjArMp27b4BJr7mgT/gf2yjGMCW6DTdxGdkDIDuFUKZbJJIrgsOPk+Dlr1ANuqnQE7VnloXx+oi/7AY6TyJU91uiqCPi5I/P2zH6kVM0mxiy732sfLLZ2k/cismi3+Vft93Y2wsU7lHbuABK7vF0Qay2AK888cf3vn+2Xl10giMIb2M6yFaHLKGVTdXwGbi65yxlDGMYDGMYHozp3/uyidJfSL+Ym1Ooj7TvJtWKBTGIj2grEsSovkCyxJvweYZWYiDRBB44IrzyP8EYHSNSnT9MYNU3tLztJUUTPtZUiJh3PsG0B9wVdw9w/qEHmWTr2940lZ9/bMO4LtLFWdXmVV29tVQyyszUPcB5QnOcddlRtipJIyw1GNxalG0UQp8E7GJrjx++SvVdFqItI8yzK0WreyTvMpRHZUR3ZQCDvVyqnmlLDgZOiH6iNF3pe00pj2HtkIEBfirVpGIj8/wCon7fAjtX297drdsv27qsD6Gics5c0+zd/U3bef01fg15+9ZRbxjGAxjGAxjGAxjGAxjGAyd676gi1ESJHAyPe+WVpTIZH27fYKAjUncxFEkkWxrISNNxAFckDkgDn6k8Afc5TgMyemsBNGTuoOhO39Xkfp+/0zGy/oTUqHdtp19/+3ke7+POBd16MakJYhywDH52kX/Hu+Mw8m/VfXpdZMJJH3ABgo2hAlu7sAq8D3Of3yEyQMYxlDGMYDGMYEv6eiBMx5tItyeACwdCLJ8eCf3GR+u/4r+3b729v+3k8fxmd0WPcJE7m3uKq7aJBJkjALV8Cyf4++YOuZTK5TlS7EGqsEmuPjj4yaKZwoNLzVjdzT8mmAItRVcZbYUau/vzz9+cDLrW9n2jao49q2BSgAcbmqvueT9cotsBQom/niqN/HPPFfTKcYwGMYwGVyTMxtmZjQFkkmlACiz8AAAfYZRlUa2QPqQMCb1Dad5YwkXaDTbmdpN1RlYiEJO0Wp7hur9wFms2vqXobUflNRNKjtK1OiBFAIU7nYE+8rsDtajY3xe3jTOszTOS8iOKfYWIbbuUe4cjhwCLH38Zk6T1R1GSFOnRaiXtMe2sCkL3NxPtYiiwtiKY1VfAye+iEmhZGKuCpXgqeCP3yjJv1B0jVI7SahkkcECQq6uYzwAG2+PgCuPjITKGeg/5zzGAxjGAxjGAxjGAxjGB6BgZK+ljMdUkcBUPNcW5lDqquKZipBFBbPjislvVnQ4EdhDJvlRDLIQqxxuLpu2g8EG7F0aNeOZ0anmV0pGaeJVVWLSIArXTEsAAa5o5i5l9KnCTxOylgkiMVBKlqINAjkfuOcoq10KqkZHlt5PN8BioFVwfafk3YzCzM1si7IlCsNqNuJNh2Lv7lFcDbsFc8qT80MPAYxjA9AwM8xgenPMYwJz0u+1pGtfYqvtPhgrC7P08XVnngccR3UkjEjCNWUAkFSQdpBogEeR/5ZzN6FHxPZK1Df25eOgTXAN/yaHzmJ1dAJ5KoAySEAVwN7AcfHjxmdGNBCXZUHliFH7k0PGTfqX0VqtBqBpZQGcxd72W3sAYsTxY2iN7+m05idf1unlkR9NF2h2ow6VS9wCmKDcePHJ5PJoXWe9VAaKGc6szSyh1kjYsWgCHagLHyCtV/OaEVjGMBjGMBmb0eCF5lXUSduM7rfng0dtlUYgE0LCnz/OY0GnZ22opY0TQ5PAJP+AcpRqIPHBuj4/nA2P1r1ubUSCOTUmcacsga7F0oYj+mhP6QNxWzt/bNcjfaQfoQf7Zl6+VDwq0e47E/Y7QF+wBDH/mzCyQbT1P1bpJNO8UHStPBJMFD6gPLIRRDExrIx2EkeeTRI++atjGUMYxgek55jGAxjGAxjGAxjGBldN6i+nlWaM0y3R+xBUj+QSMl+s+qo50dItBpdP3SN0i9x5CFqgGkYhbI5KgX8/NsYGvZcgHvX9x/1xjAzutsNyKtFUVlU1yR3Hb3cCzbnn6V9MjcYyTwMYxlDGMYDGMYGy+jZCTNHtVgyRWh47taiKoya4BLDn6gfAzA9V6Iwa2eItuMcrhm+rWb/wA3jGQU9J6Ys6yM8pjEMZK+3dublgp5G0UHN8/tkXjGAxjGUMvSaglFj2oNhY7gKZt1cM3yBXA+LP1xjAudNWIyqJnZIyaZ15KgjzVHj68eLy28Y7hWNt43UrVt3i6U0fF8cYxgZPUopKDsoCs0igjaASm0NwPpYzAxjJAxjGUM9rPMYDGMYDGMYH//2Q==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6381283" y="953710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1/6 ; f2.8 ; ISO 2000</a:t>
            </a:r>
          </a:p>
        </p:txBody>
      </p:sp>
      <p:pic>
        <p:nvPicPr>
          <p:cNvPr id="8194" name="Picture 2" descr="C:\Users\Regis\Pictures\Photos numérique\Divers\Reportages\2013-04-20 havre\Havre 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085" y="1603077"/>
            <a:ext cx="7652347" cy="50808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0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2" descr="http://t0.gstatic.com/images?q=tbn:ANd9GcQc5I3GG2Oz55orjgD1A7LfwR6ps-wyzMz-rpg2kGiOpzu_B9pL"/>
          <p:cNvSpPr>
            <a:spLocks noChangeAspect="1" noChangeArrowheads="1"/>
          </p:cNvSpPr>
          <p:nvPr/>
        </p:nvSpPr>
        <p:spPr bwMode="auto">
          <a:xfrm>
            <a:off x="63500" y="-136525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5302" name="AutoShape 6" descr="data:image/jpeg;base64,/9j/4AAQSkZJRgABAQAAAQABAAD/2wCEAAkGBhAQEBUQEBARExUQFRUUFxAYFxcVFxAZGBsZGBYVFhcZGycgFxkjGRUUIC8iJCcrLC0sGCAyNTAsNiYtLSkBCQoKDgwOGg8PFywkHBwsKSwsKSwsKSwsLCksLCwpLCwpLCksLCkpKSwsLCksLCksLCwsKSwsLCkpLCwsLCwsLP/AABEIALcBEwMBIgACEQEDEQH/xAAcAAEAAQUBAQAAAAAAAAAAAAAABQIDBAYHAQj/xAA3EAACAgEDAwMCBQMCBQUAAAABAgMRAAQSIQUTMQYiQVFhBxQycYEjkaFCUjOCscHwFRc0YnL/xAAWAQEBAQAAAAAAAAAAAAAAAAAAAQL/xAAYEQEBAQEBAAAAAAAAAAAAAAAAAUERMf/aAAwDAQACEQMRAD8A4bjGMBjGMBjGMBjGMBjGMBjGMBjGMBjGMBjMzp/Tu7uLSJGiAFpG3GrNABVBZj+w/esp6noGglaJvK18V5AYWD4NEcYGLjGMBjGMBjGMBjGMBjGMBjGMBjGMBjGMBjGMBjGMBjGMBjGMBjGMBjGMBjGMBjGMBjGZkfS3MfcJRQRa7mCmT3bDs+pBPI+nOB038PPTLPFC6rC0Tqxl73aaN5i4Ee1GFSFUJWn4DdyqNXoXrbQxwdQniiraj8AAhQSAWCg/6AxIH1AHnznRuixCLpYWF9PprCPJIwDgu+9UvuOC3tCtYBGx6CvfHPfV2kmjMHdcSAw+2VQQrKJJOASo3VY/gj4rIzGv4xntZWnmMYwGMYwGMZd01b13AsNwtR5YXyB+4wB0rhBIUbYTQejtJ+gbxeWs71rOmibps8cW9+65p5NwMo3ApFDGwKxRopoEbSe0DSis4Zr9G8MrwvQaJ2Rq5FqSDR+RYwkqxjK1iu6I4FnkD+OfJ/bKMKYxjAYxjAYxjAYxjAYxjAYxjAYxjAYz0jPMBjGMBjGXe4uzbs926+5Z8VW2vHnm8C90/pkk5IjC+0WSzpGo+ANzsBZ+BdnGt6bNpyO6jJd7T8NXyrDhh9wc96b1WXTljEV942srIkqsPNFJFKnkfTM7T+rNUpPuVlbgx7FVf2XYFKf8pGB0vp/rg9O0mmMmnleIwwqWfd3UZg5IjJcr2/ZGwU1a8e3Od+tfU66+cSJEIkRdoUADcSzOzlQTtJLeLNADk+c7Np2bqHS4Jx2CxCH8uojcSleWiRWDlaO/jyNhN155v+K3o6PRNDMkXY/MAgwgkqSiRl5EPwCzkFaABArg8RmNAxjGVoxjGAxjGB6po39P5/wfObv6Ig/Jv+YkcCSaIxwxKsjyK8gDRMSi0u4eBu3EOLoGzo+TyesZli7axwK+ztnVCOp2Stu0tdXs9u4KGokbuTYdlm9RRybNNNHIv5mSKJZVKuA1AgbjIGkUspXfuJJBAu6HOfxY02lWdTHqI5JwXSZU9wUqTW5v9w5TnkhRwOBlOh9Sxy/loZoA8kKoqySUK7QbtReLZGcJYJ+tfqOaTqNQ0jtI7FmclmY8lieST97OBbrPSteR5AP9+Qcpz0nA8xjGAxjGAxjGAxjGAxjGAxjGAzp/oTSppNG2qbR92U7pFlsq0axjcVF0VGwFrTlgaJAIDc20mpMUiyLVowYefINjwQf7G86V6Z6tBO6CdJdQkkLExiVS+mKOw3BpGWgFdQpJJN87iSMC764jbqETydqNXijEwYENuCBmkAY+4AKrECyCFXwTS8qzsvqL1HHqOn6iLQaaeBmPbbSBaK7n91geAVslVB8rZ9uct6p6e1GmFyqoF7TTo5VuTtYKxKng+fNGsCMxjGAxjPVUk0Bd/GBcLBaKM1lTu+KJsEAg8jbX08kV9cjp2s/LzLIUV9vO00RyOD8gML+ho5iiUhSt8MQSPrV1/wBTnjSEkkmyfJPJN/P74H0F6B/EhNRAAUgSSLdamRVEcagHcB/pFAliAq8Dz4HK/wAU5pT1F0kfcsaqIxu3bFYbzZ3N7i7Ox5PLfSsp/DTadU8btSyxGPaf0yFnjVVb/wCtn/t85Ifi90nt6pJxEsY1CElU4UMh28i/1FdjH/8AQ++EaGy1XjkX5v8Av9PGU5UW4AocXzzZ/wDP++U4UxjGAxjLsuyl27rr33VbrP6a+Nu3z83gWsYypWNEDwfOBuPR26O+mQ6iaXTzxWxKxvK8jAjbsO8JRFn3bdpA5IvNR1MgZ2ZRtDMSF/2gngcfQZvnp30fBLoPzRS2bbHb7tsRJI3DlFaQnbtXdQDCwSRmi62B0kZXFMCbG3bX/LQ2+fFDAtO5Js5TjGAxjGAxjGAxjGAxjGAypKvm6+3+P85TlcUxUkiuQV5APDAg+fsfPxgUYxjAZ1/0XHLLpUjih08bTpSMUHvBZhPtZgfcdsRICkLanxxnIVUk0BZPgfXO4dP9Idn8mjlIW0wj7pNNTyEt20F28pKIoAHDKeOAMDP1XTOwyicQTOaZlWQUvPl97KHock8CjzdAnQ/xE6Bq4ZFgTSxxQaktOhCgPKVUs35iRze+NS9iwnlgOc7H13p8ejgdnkkZVQM10xlf2LHGoKkCyFoXySeKsjTNX+IczArMmm0WnlRreZN8rsGp0EVFmX9Q4TbYPu54Dl0voTVLEJN0R3XSKxLNtUSED27SdhDefBB+ReuZ0Pq/qvQaXSSafpzTTS6pQsmokBVIEKbGjhRvcCQWUk/Fck+OeYDKlr5J8H4vn4+cpxgMYyuKEt48WAW+Bfiz8YHQ/wAJ/TsskjSdt9skTqHVl9ybgJFC/qD8WCSo9ps1edN9YdJ3L2ZmM0csTGiY7LptAYkugrhRdkBpPKe0jS/S3Sj0hJZ5vzbxMDtQxdpQyGNqljdjsMngFqpeSLIAjOk+u3l1uqZtWmlSYRvFv3SJp9jISIgVapBF3K4FnjgkUONP9WemzotQ6KxkiDEJNVB6AJB+jC6ogfWqOQedYT1uOsGSPUQIAGY/8YRx9oiyz97d71WNaZStm7Kk+7mnWdAIJ5IlcSKjELIKIcfDAjg8V4JH0JyDCxjGUMYz0nA8ztXpz0PpNJ0+I61rm1xIEPcKLIZFKRxcCmZRZvnaz1Q4bOR9I6d35QhcKtMzsf8ASijcxA/1NQNAeT/fJ31X1fUazWNsLyppq7cYJeOMDapKAAAKzgeBzY5J5IdGm6a/5Yw6VI2bt9iNQWEcko2fqd1G6TYAwBNEKPKlgeM9T1U7yHvly6eza3HbCk+wL4QA2NoAAzufT+v60MNMVAMqMveACDTu2/8Apqu03tYL5BB5YUCTmjesNP8AlH0+okRZzIk2nlmKMpZ1AH9RWb/jKGFnwwrzyAHOsZtvpb08qnv6yNO00e6NXYXK18AIGB9wWRQzcWQaYjaYj1NpYo56hMJBVSyxO0kaNzaozEkjgHyfOBE4xjAYxjAYxjAYxjAYxjAZVHGWIVQSWIAUCySfAA+Tl3R6KSZxHEjOzeFUEk/wM6T+F/4cznXLLrItkaJvSyp3O9CMgKSQQGLg/BUYEx+FH4UMkw1ev2q0JJi01hmV1PMktWAVNUhN3yQAKPSer6GLTsOoSzJGIeVMhKKm4bWNkHdIbobhx9CTYg/xL9W/+iaVE08a79RuSMMAwOyt7y8c1vWlHktzQBB476c9Va3VdQSXUapXNgkTr3UYAg9uOIKaY+AEA8nwLwNy/FH8VdTX5fSp2op1DLqt39aRfnYUNKp4AILWvzyRnHp9Q7nc7MxoC2JJocAWftm5fipqzLqY2CpHGsfbjhVJYxHtY7xtkRf9bMPaK455vNJwGMYwGMYwGdD9F9Cjk04SUSzCe5QiRTukYVth3vHIFLXt4KsFtORvNc8zaPw86rDDrUXVTGLTyLKjtW9V3xugYoVZW87eVPB+mBvWo0DsddD3NOiaRTGR/TfYjbHMsjsVZmZgNwAssdpU7QBzf1SsQ1bCL9ASIK20pvqFPdt/07jz/P8AGbR6tkEc80MDOUkSYAngSrH3NzrtXlTJvFEk3FyQRQ1D1GHGqkEhbeu1W3MHKsqqrLuHBogj+Mg3H0pP07QLFNLqH3Tdu3T8vK0Le637RDsgS6IdbY8qDxUH+IfUNPNqx+WnOoWOJEbUbO2JWFklUoBFAIFAfB8+TrFHPMoZU5BPAr7ZTjAYxjAlfTOs08OpSTUqXjSyUA3bjXgixx5+fNeRYye6dqWJbXL3Y2E0e6XubfzCMWLxkcdxiIyTVKNh45GaaDXjJzRdPkmSGDdTyyqsYINKCCWPAv8A1xngEnivAwOv9J1OkVgrSStLG7e3tiNga4BfcwCsCADySGHiiBrn4tGbUaeGSDZ+X0oAkVTZSVto3HdztO9QBZ/Vd+7ia6TKO/HCulnjLSg/mZIe2NURG+/fW4GRlLNVgcuP1EVy71prWk1k+0sYkdYgfdtbtKIlc35YhCbPJs4FHSOusUGmaIS24ZRulVmdV2on9M+4VSgUCL4ZeTkTLoJFcx7SWC7iq+6l27yeL4C8n6Ub8ZjqxBsGiOb+mXTvjJU2pIoj6ggH/IrAs5WkZIJA/SLP2Fgf9SMr1UiMxMaFF49pbdRoXzQ4Js/a6585ZwGMYwGMYwGMYwGMYwNi9Edfi0mobvrcWojaCRhe+NHq2SvkUPv9CM6wn4iafS6aSbThJTp44zp4WKWqntoWkWM+whZqo8/ro8tnBlHObJ6g67A2mi0unhiVltp9UobfqGv2IWf3bVULY4BbmuBgYXqT1Xq+oyCXVy7yoIVQAqoCbIVVAAs+T5PyTln0+rd9WWZoCgZ+8u4NHtUkFNpB3k0ALHJF8XkeENbuOCBVi+b8DyRwef2+ozO6DNKmpjaByjqwIcAEpXJajwaAJr7YGV6qkLzb21EuoblWeYMswZSbVwWbxdDn4qhWQuTfqrq2r1EqnVStJtX2exYwATzSIAoO4EEjyQeTkJgMYxgMrVRRJaiKoV+r68/FZRjAZJem9KkusgjkNLJNGrGr4LAeP8ZG50D8I9CJZpT+XdnjEcialUWTsFW3FSrgr7wCLotxSg3WBl9YkXS9UlaATGXR6eR/6bXtlkZmcgozbUSOYrweCvNG80vr67dbIZley4eWMmn3NTSISbKtuLDmyPnkZKaLXyfnJ308qIkcMqbuIw8X6doDfLMQefJJJ+ch5dLJqdWy71LzyM29iqglrcsTdDzdfxk0dAn9f6PsIsMmrjiiQr+RihWBJCfCyzLKxZXAfcSCa8AeM5Zlc0RRipq1JBIIINccEcEfcZVqdK8bbHFGlNWDwwDDx9iMotYxjAYyt0AAIYEkGxR9vNUb88c8fXKMBmTL1GZ9m+Vz2VCx2xPbANgJ/tFknj65jZf0Om7siR3W9gu6idtnk0OTXnA7F6J9aSy6bSpNqZ2eTUCA2QQACpDmmFks0SDdZNuTwDu0L1P61bUpLp+wsatO0gO5nZRfCEkmzYJJHFk0Bm06z0j2dPpHjE0MceqVmd6ZnspbtGi+xgy8A7uGABNG9c9ceiJodY5gQPFOzNHsYPt590Z5u1Y0L8gqfnA03LiSgEnaCCGFHmrBF/HIux9xkjruk9gxKsyNJIGDIp4js7QN/wClgRfIJB5+KJi3WiQfjjAq7TVuo1dbq4vzV/XKMy//AFF+x2KTaH3hto3gkUQH8hfmh85iYDGMYDGMYDGMYDGMYGf0TRiWdEIZgbYotgsFBYqCASCQtXR8+M96vCgKSRqqLOpcRKxft0zJVnnkoTzzzmHp5ijBlJBBuxwRmR1KVmZdx/SiKB/tCjbVUKNgk/ck83ZDDyQ6BEG1MaEOd7bfYaYWCARwfBN+PAOR+Z3RZ1TURl3ZF3UzqSCit7WPt5NAngefHzgXuuadUEKqJADFu95BBJeS9hAHtFAfcqx+ayLzZfWv5SN002lYy/lw4k1FuRI7MWKx7+e2goA0LO483ea1gMYxgMYxgZvR+mHUzLCHRN1kyOdqIqgszMfPCqTQBJ8AEnOveltf0u4uliR5DEbV0DxpqJjyWBDByxAoWR4CjjnOMQzMjB0YqyEMrA0VI5BB+CDmyp+ImqWIokelSVlCNrVhUalhQXmbyGIABYAE+bvnJZ0Z2t6fHF1DWKgDRQxPG5A3KXZNg8EbT3Pca4BVqsDNc13Vpl1r6lGMUomeQFCR223E0p+g8ZP/AIfRxzrPpZe6FcxSkxBO5KEYq8I3EfqjkkIA+VHnwdV6hMZJHl27Q7sQPgfIW/kgEYgt6nUvK7SSMWeRizMeSzMbJP3JJy1jGUMYxgMqK8A8c3+/9v5ynPRXzgeZvH4e9Fg/+dO7bo5liggQqGeUixISx4VbDDgglTfjnSAM6Z6W9D6t9LER3e27rqSVBdEJSof6VEs1MSWCkANy3t4CN68+rbUxGbVTOms/WB3trWS3bCykK25WUqBxTDgHJ/Wa3sdJNxFZoEj2FWIMLGSmkbcBtYNtQxhfh7PkjQ9Wkkiyl3LsZ1jWIcvJISzFyPJ8uPrbgD5zfdb0IvCsDM/beGNVMdSHchWBVvaCG3FgVAIYsa4O7A5TqdS8jl3YszGyT/5wPtlrLuqgMbshIJRipIIYEg0aI4Iv5y1gMYxgMYxgMYxgMYxgMYxgegXkl1vo8mnYK5DEWrEHcA6kh1v5o2OLFg85GZN+o21REJ1KSD2cM0Qi7jGizbtoMrUUt2tjQ5qsCEzL6Vpu5PGhKqGdQWayqi+SwHJAFk19MxMyOnz7JUfbu2sCUthvF8rakHkWOCPOBneotPEJO5AwaJ+E/wBy7KUq/J91UbBIO7ivAicnfVOu0zsiaSBoIkDsUYlmLu7GyxJJAjESjmvaT8m4LAYxjAYxjArMp27b4BJr7mgT/gf2yjGMCW6DTdxGdkDIDuFUKZbJJIrgsOPk+Dlr1ANuqnQE7VnloXx+oi/7AY6TyJU91uiqCPi5I/P2zH6kVM0mxiy732sfLLZ2k/cismi3+Vft93Y2wsU7lHbuABK7vF0Qay2AK888cf3vn+2Xl10giMIb2M6yFaHLKGVTdXwGbi65yxlDGMYDGMYHozp3/uyidJfSL+Ym1Ooj7TvJtWKBTGIj2grEsSovkCyxJvweYZWYiDRBB44IrzyP8EYHSNSnT9MYNU3tLztJUUTPtZUiJh3PsG0B9wVdw9w/qEHmWTr2940lZ9/bMO4LtLFWdXmVV29tVQyyszUPcB5QnOcddlRtipJIyw1GNxalG0UQp8E7GJrjx++SvVdFqItI8yzK0WreyTvMpRHZUR3ZQCDvVyqnmlLDgZOiH6iNF3pe00pj2HtkIEBfirVpGIj8/wCon7fAjtX297drdsv27qsD6Gics5c0+zd/U3bef01fg15+9ZRbxjGAxjGAxjGAxjGAxjGAyd676gi1ESJHAyPe+WVpTIZH27fYKAjUncxFEkkWxrISNNxAFckDkgDn6k8Afc5TgMyemsBNGTuoOhO39Xkfp+/0zGy/oTUqHdtp19/+3ke7+POBd16MakJYhywDH52kX/Hu+Mw8m/VfXpdZMJJH3ABgo2hAlu7sAq8D3Of3yEyQMYxlDGMYDGMYEv6eiBMx5tItyeACwdCLJ8eCf3GR+u/4r+3b729v+3k8fxmd0WPcJE7m3uKq7aJBJkjALV8Cyf4++YOuZTK5TlS7EGqsEmuPjj4yaKZwoNLzVjdzT8mmAItRVcZbYUau/vzz9+cDLrW9n2jao49q2BSgAcbmqvueT9cotsBQom/niqN/HPPFfTKcYwGMYwGVyTMxtmZjQFkkmlACiz8AAAfYZRlUa2QPqQMCb1Dad5YwkXaDTbmdpN1RlYiEJO0Wp7hur9wFms2vqXobUflNRNKjtK1OiBFAIU7nYE+8rsDtajY3xe3jTOszTOS8iOKfYWIbbuUe4cjhwCLH38Zk6T1R1GSFOnRaiXtMe2sCkL3NxPtYiiwtiKY1VfAye+iEmhZGKuCpXgqeCP3yjJv1B0jVI7SahkkcECQq6uYzwAG2+PgCuPjITKGeg/5zzGAxjGAxjGAxjGAxjGB6BgZK+ljMdUkcBUPNcW5lDqquKZipBFBbPjislvVnQ4EdhDJvlRDLIQqxxuLpu2g8EG7F0aNeOZ0anmV0pGaeJVVWLSIArXTEsAAa5o5i5l9KnCTxOylgkiMVBKlqINAjkfuOcoq10KqkZHlt5PN8BioFVwfafk3YzCzM1si7IlCsNqNuJNh2Lv7lFcDbsFc8qT80MPAYxjA9AwM8xgenPMYwJz0u+1pGtfYqvtPhgrC7P08XVnngccR3UkjEjCNWUAkFSQdpBogEeR/5ZzN6FHxPZK1Df25eOgTXAN/yaHzmJ1dAJ5KoAySEAVwN7AcfHjxmdGNBCXZUHliFH7k0PGTfqX0VqtBqBpZQGcxd72W3sAYsTxY2iN7+m05idf1unlkR9NF2h2ow6VS9wCmKDcePHJ5PJoXWe9VAaKGc6szSyh1kjYsWgCHagLHyCtV/OaEVjGMBjGMBmb0eCF5lXUSduM7rfng0dtlUYgE0LCnz/OY0GnZ22opY0TQ5PAJP+AcpRqIPHBuj4/nA2P1r1ubUSCOTUmcacsga7F0oYj+mhP6QNxWzt/bNcjfaQfoQf7Zl6+VDwq0e47E/Y7QF+wBDH/mzCyQbT1P1bpJNO8UHStPBJMFD6gPLIRRDExrIx2EkeeTRI++atjGUMYxgek55jGAxjGAxjGAxjGBldN6i+nlWaM0y3R+xBUj+QSMl+s+qo50dItBpdP3SN0i9x5CFqgGkYhbI5KgX8/NsYGvZcgHvX9x/1xjAzutsNyKtFUVlU1yR3Hb3cCzbnn6V9MjcYyTwMYxlDGMYDGMYGy+jZCTNHtVgyRWh47taiKoya4BLDn6gfAzA9V6Iwa2eItuMcrhm+rWb/wA3jGQU9J6Ys6yM8pjEMZK+3dublgp5G0UHN8/tkXjGAxjGUMvSaglFj2oNhY7gKZt1cM3yBXA+LP1xjAudNWIyqJnZIyaZ15KgjzVHj68eLy28Y7hWNt43UrVt3i6U0fF8cYxgZPUopKDsoCs0igjaASm0NwPpYzAxjJAxjGUM9rPMYDGMYDGMYH//2Q==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5304" name="AutoShape 8" descr="data:image/jpeg;base64,/9j/4AAQSkZJRgABAQAAAQABAAD/2wCEAAkGBhAQEBUQEBARExUQFRUUFxAYFxcVFxAZGBsZGBYVFhcZGycgFxkjGRUUIC8iJCcrLC0sGCAyNTAsNiYtLSkBCQoKDgwOGg8PFywkHBwsKSwsKSwsKSwsLCksLCwpLCwpLCksLCkpKSwsLCksLCksLCwsKSwsLCkpLCwsLCwsLP/AABEIALcBEwMBIgACEQEDEQH/xAAcAAEAAQUBAQAAAAAAAAAAAAAABQIDBAYHAQj/xAA3EAACAgEDAwMCBQMCBQUAAAABAgMRAAQSIQUTMQYiQVFhBxQycYEjkaFCUjOCscHwFRc0YnL/xAAWAQEBAQAAAAAAAAAAAAAAAAAAAQL/xAAYEQEBAQEBAAAAAAAAAAAAAAAAAUERMf/aAAwDAQACEQMRAD8A4bjGMBjGMBjGMBjGMBjGMBjGMBjGMBjGMBjMzp/Tu7uLSJGiAFpG3GrNABVBZj+w/esp6noGglaJvK18V5AYWD4NEcYGLjGMBjGMBjGMBjGMBjGMBjGMBjGMBjGMBjGMBjGMBjGMBjGMBjGMBjGMBjGMBjGMBjGZkfS3MfcJRQRa7mCmT3bDs+pBPI+nOB038PPTLPFC6rC0Tqxl73aaN5i4Ee1GFSFUJWn4DdyqNXoXrbQxwdQniiraj8AAhQSAWCg/6AxIH1AHnznRuixCLpYWF9PprCPJIwDgu+9UvuOC3tCtYBGx6CvfHPfV2kmjMHdcSAw+2VQQrKJJOASo3VY/gj4rIzGv4xntZWnmMYwGMYwGMZd01b13AsNwtR5YXyB+4wB0rhBIUbYTQejtJ+gbxeWs71rOmibps8cW9+65p5NwMo3ApFDGwKxRopoEbSe0DSis4Zr9G8MrwvQaJ2Rq5FqSDR+RYwkqxjK1iu6I4FnkD+OfJ/bKMKYxjAYxjAYxjAYxjAYxjAYxjAYxjAYz0jPMBjGMBjGXe4uzbs926+5Z8VW2vHnm8C90/pkk5IjC+0WSzpGo+ANzsBZ+BdnGt6bNpyO6jJd7T8NXyrDhh9wc96b1WXTljEV942srIkqsPNFJFKnkfTM7T+rNUpPuVlbgx7FVf2XYFKf8pGB0vp/rg9O0mmMmnleIwwqWfd3UZg5IjJcr2/ZGwU1a8e3Od+tfU66+cSJEIkRdoUADcSzOzlQTtJLeLNADk+c7Np2bqHS4Jx2CxCH8uojcSleWiRWDlaO/jyNhN155v+K3o6PRNDMkXY/MAgwgkqSiRl5EPwCzkFaABArg8RmNAxjGVoxjGAxjGB6po39P5/wfObv6Ig/Jv+YkcCSaIxwxKsjyK8gDRMSi0u4eBu3EOLoGzo+TyesZli7axwK+ztnVCOp2Stu0tdXs9u4KGokbuTYdlm9RRybNNNHIv5mSKJZVKuA1AgbjIGkUspXfuJJBAu6HOfxY02lWdTHqI5JwXSZU9wUqTW5v9w5TnkhRwOBlOh9Sxy/loZoA8kKoqySUK7QbtReLZGcJYJ+tfqOaTqNQ0jtI7FmclmY8lieST97OBbrPSteR5AP9+Qcpz0nA8xjGAxjGAxjGAxjGAxjGAxjGAzp/oTSppNG2qbR92U7pFlsq0axjcVF0VGwFrTlgaJAIDc20mpMUiyLVowYefINjwQf7G86V6Z6tBO6CdJdQkkLExiVS+mKOw3BpGWgFdQpJJN87iSMC764jbqETydqNXijEwYENuCBmkAY+4AKrECyCFXwTS8qzsvqL1HHqOn6iLQaaeBmPbbSBaK7n91geAVslVB8rZ9uct6p6e1GmFyqoF7TTo5VuTtYKxKng+fNGsCMxjGAxjPVUk0Bd/GBcLBaKM1lTu+KJsEAg8jbX08kV9cjp2s/LzLIUV9vO00RyOD8gML+ho5iiUhSt8MQSPrV1/wBTnjSEkkmyfJPJN/P74H0F6B/EhNRAAUgSSLdamRVEcagHcB/pFAliAq8Dz4HK/wAU5pT1F0kfcsaqIxu3bFYbzZ3N7i7Ox5PLfSsp/DTadU8btSyxGPaf0yFnjVVb/wCtn/t85Ifi90nt6pJxEsY1CElU4UMh28i/1FdjH/8AQ++EaGy1XjkX5v8Av9PGU5UW4AocXzzZ/wDP++U4UxjGAxjLsuyl27rr33VbrP6a+Nu3z83gWsYypWNEDwfOBuPR26O+mQ6iaXTzxWxKxvK8jAjbsO8JRFn3bdpA5IvNR1MgZ2ZRtDMSF/2gngcfQZvnp30fBLoPzRS2bbHb7tsRJI3DlFaQnbtXdQDCwSRmi62B0kZXFMCbG3bX/LQ2+fFDAtO5Js5TjGAxjGAxjGAxjGAxjGAypKvm6+3+P85TlcUxUkiuQV5APDAg+fsfPxgUYxjAZ1/0XHLLpUjih08bTpSMUHvBZhPtZgfcdsRICkLanxxnIVUk0BZPgfXO4dP9Idn8mjlIW0wj7pNNTyEt20F28pKIoAHDKeOAMDP1XTOwyicQTOaZlWQUvPl97KHock8CjzdAnQ/xE6Bq4ZFgTSxxQaktOhCgPKVUs35iRze+NS9iwnlgOc7H13p8ejgdnkkZVQM10xlf2LHGoKkCyFoXySeKsjTNX+IczArMmm0WnlRreZN8rsGp0EVFmX9Q4TbYPu54Dl0voTVLEJN0R3XSKxLNtUSED27SdhDefBB+ReuZ0Pq/qvQaXSSafpzTTS6pQsmokBVIEKbGjhRvcCQWUk/Fck+OeYDKlr5J8H4vn4+cpxgMYyuKEt48WAW+Bfiz8YHQ/wAJ/TsskjSdt9skTqHVl9ybgJFC/qD8WCSo9ps1edN9YdJ3L2ZmM0csTGiY7LptAYkugrhRdkBpPKe0jS/S3Sj0hJZ5vzbxMDtQxdpQyGNqljdjsMngFqpeSLIAjOk+u3l1uqZtWmlSYRvFv3SJp9jISIgVapBF3K4FnjgkUONP9WemzotQ6KxkiDEJNVB6AJB+jC6ogfWqOQedYT1uOsGSPUQIAGY/8YRx9oiyz97d71WNaZStm7Kk+7mnWdAIJ5IlcSKjELIKIcfDAjg8V4JH0JyDCxjGUMYz0nA8ztXpz0PpNJ0+I61rm1xIEPcKLIZFKRxcCmZRZvnaz1Q4bOR9I6d35QhcKtMzsf8ASijcxA/1NQNAeT/fJ31X1fUazWNsLyppq7cYJeOMDapKAAAKzgeBzY5J5IdGm6a/5Yw6VI2bt9iNQWEcko2fqd1G6TYAwBNEKPKlgeM9T1U7yHvly6eza3HbCk+wL4QA2NoAAzufT+v60MNMVAMqMveACDTu2/8Apqu03tYL5BB5YUCTmjesNP8AlH0+okRZzIk2nlmKMpZ1AH9RWb/jKGFnwwrzyAHOsZtvpb08qnv6yNO00e6NXYXK18AIGB9wWRQzcWQaYjaYj1NpYo56hMJBVSyxO0kaNzaozEkjgHyfOBE4xjAYxjAYxjAYxjAYxjAZVHGWIVQSWIAUCySfAA+Tl3R6KSZxHEjOzeFUEk/wM6T+F/4cznXLLrItkaJvSyp3O9CMgKSQQGLg/BUYEx+FH4UMkw1ev2q0JJi01hmV1PMktWAVNUhN3yQAKPSer6GLTsOoSzJGIeVMhKKm4bWNkHdIbobhx9CTYg/xL9W/+iaVE08a79RuSMMAwOyt7y8c1vWlHktzQBB476c9Va3VdQSXUapXNgkTr3UYAg9uOIKaY+AEA8nwLwNy/FH8VdTX5fSp2op1DLqt39aRfnYUNKp4AILWvzyRnHp9Q7nc7MxoC2JJocAWftm5fipqzLqY2CpHGsfbjhVJYxHtY7xtkRf9bMPaK455vNJwGMYwGMYwGdD9F9Cjk04SUSzCe5QiRTukYVth3vHIFLXt4KsFtORvNc8zaPw86rDDrUXVTGLTyLKjtW9V3xugYoVZW87eVPB+mBvWo0DsddD3NOiaRTGR/TfYjbHMsjsVZmZgNwAssdpU7QBzf1SsQ1bCL9ASIK20pvqFPdt/07jz/P8AGbR6tkEc80MDOUkSYAngSrH3NzrtXlTJvFEk3FyQRQ1D1GHGqkEhbeu1W3MHKsqqrLuHBogj+Mg3H0pP07QLFNLqH3Tdu3T8vK0Le637RDsgS6IdbY8qDxUH+IfUNPNqx+WnOoWOJEbUbO2JWFklUoBFAIFAfB8+TrFHPMoZU5BPAr7ZTjAYxjAlfTOs08OpSTUqXjSyUA3bjXgixx5+fNeRYye6dqWJbXL3Y2E0e6XubfzCMWLxkcdxiIyTVKNh45GaaDXjJzRdPkmSGDdTyyqsYINKCCWPAv8A1xngEnivAwOv9J1OkVgrSStLG7e3tiNga4BfcwCsCADySGHiiBrn4tGbUaeGSDZ+X0oAkVTZSVto3HdztO9QBZ/Vd+7ia6TKO/HCulnjLSg/mZIe2NURG+/fW4GRlLNVgcuP1EVy71prWk1k+0sYkdYgfdtbtKIlc35YhCbPJs4FHSOusUGmaIS24ZRulVmdV2on9M+4VSgUCL4ZeTkTLoJFcx7SWC7iq+6l27yeL4C8n6Ub8ZjqxBsGiOb+mXTvjJU2pIoj6ggH/IrAs5WkZIJA/SLP2Fgf9SMr1UiMxMaFF49pbdRoXzQ4Js/a6585ZwGMYwGMYwGMYwGMYwNi9Edfi0mobvrcWojaCRhe+NHq2SvkUPv9CM6wn4iafS6aSbThJTp44zp4WKWqntoWkWM+whZqo8/ro8tnBlHObJ6g67A2mi0unhiVltp9UobfqGv2IWf3bVULY4BbmuBgYXqT1Xq+oyCXVy7yoIVQAqoCbIVVAAs+T5PyTln0+rd9WWZoCgZ+8u4NHtUkFNpB3k0ALHJF8XkeENbuOCBVi+b8DyRwef2+ozO6DNKmpjaByjqwIcAEpXJajwaAJr7YGV6qkLzb21EuoblWeYMswZSbVwWbxdDn4qhWQuTfqrq2r1EqnVStJtX2exYwATzSIAoO4EEjyQeTkJgMYxgMrVRRJaiKoV+r68/FZRjAZJem9KkusgjkNLJNGrGr4LAeP8ZG50D8I9CJZpT+XdnjEcialUWTsFW3FSrgr7wCLotxSg3WBl9YkXS9UlaATGXR6eR/6bXtlkZmcgozbUSOYrweCvNG80vr67dbIZley4eWMmn3NTSISbKtuLDmyPnkZKaLXyfnJ308qIkcMqbuIw8X6doDfLMQefJJJ+ch5dLJqdWy71LzyM29iqglrcsTdDzdfxk0dAn9f6PsIsMmrjiiQr+RihWBJCfCyzLKxZXAfcSCa8AeM5Zlc0RRipq1JBIIINccEcEfcZVqdK8bbHFGlNWDwwDDx9iMotYxjAYyt0AAIYEkGxR9vNUb88c8fXKMBmTL1GZ9m+Vz2VCx2xPbANgJ/tFknj65jZf0Om7siR3W9gu6idtnk0OTXnA7F6J9aSy6bSpNqZ2eTUCA2QQACpDmmFks0SDdZNuTwDu0L1P61bUpLp+wsatO0gO5nZRfCEkmzYJJHFk0Bm06z0j2dPpHjE0MceqVmd6ZnspbtGi+xgy8A7uGABNG9c9ceiJodY5gQPFOzNHsYPt590Z5u1Y0L8gqfnA03LiSgEnaCCGFHmrBF/HIux9xkjruk9gxKsyNJIGDIp4js7QN/wClgRfIJB5+KJi3WiQfjjAq7TVuo1dbq4vzV/XKMy//AFF+x2KTaH3hto3gkUQH8hfmh85iYDGMYDGMYDGMYDGMYGf0TRiWdEIZgbYotgsFBYqCASCQtXR8+M96vCgKSRqqLOpcRKxft0zJVnnkoTzzzmHp5ijBlJBBuxwRmR1KVmZdx/SiKB/tCjbVUKNgk/ck83ZDDyQ6BEG1MaEOd7bfYaYWCARwfBN+PAOR+Z3RZ1TURl3ZF3UzqSCit7WPt5NAngefHzgXuuadUEKqJADFu95BBJeS9hAHtFAfcqx+ayLzZfWv5SN002lYy/lw4k1FuRI7MWKx7+e2goA0LO483ea1gMYxgMYxgZvR+mHUzLCHRN1kyOdqIqgszMfPCqTQBJ8AEnOveltf0u4uliR5DEbV0DxpqJjyWBDByxAoWR4CjjnOMQzMjB0YqyEMrA0VI5BB+CDmyp+ImqWIokelSVlCNrVhUalhQXmbyGIABYAE+bvnJZ0Z2t6fHF1DWKgDRQxPG5A3KXZNg8EbT3Pca4BVqsDNc13Vpl1r6lGMUomeQFCR223E0p+g8ZP/AIfRxzrPpZe6FcxSkxBO5KEYq8I3EfqjkkIA+VHnwdV6hMZJHl27Q7sQPgfIW/kgEYgt6nUvK7SSMWeRizMeSzMbJP3JJy1jGUMYxgMqK8A8c3+/9v5ynPRXzgeZvH4e9Fg/+dO7bo5liggQqGeUixISx4VbDDgglTfjnSAM6Z6W9D6t9LER3e27rqSVBdEJSof6VEs1MSWCkANy3t4CN68+rbUxGbVTOms/WB3trWS3bCykK25WUqBxTDgHJ/Wa3sdJNxFZoEj2FWIMLGSmkbcBtYNtQxhfh7PkjQ9Wkkiyl3LsZ1jWIcvJISzFyPJ8uPrbgD5zfdb0IvCsDM/beGNVMdSHchWBVvaCG3FgVAIYsa4O7A5TqdS8jl3YszGyT/5wPtlrLuqgMbshIJRipIIYEg0aI4Iv5y1gMYxgMYxgMYxgMYxgMYxgegXkl1vo8mnYK5DEWrEHcA6kh1v5o2OLFg85GZN+o21REJ1KSD2cM0Qi7jGizbtoMrUUt2tjQ5qsCEzL6Vpu5PGhKqGdQWayqi+SwHJAFk19MxMyOnz7JUfbu2sCUthvF8rakHkWOCPOBneotPEJO5AwaJ+E/wBy7KUq/J91UbBIO7ivAicnfVOu0zsiaSBoIkDsUYlmLu7GyxJJAjESjmvaT8m4LAYxjAYxjArMp27b4BJr7mgT/gf2yjGMCW6DTdxGdkDIDuFUKZbJJIrgsOPk+Dlr1ANuqnQE7VnloXx+oi/7AY6TyJU91uiqCPi5I/P2zH6kVM0mxiy732sfLLZ2k/cismi3+Vft93Y2wsU7lHbuABK7vF0Qay2AK888cf3vn+2Xl10giMIb2M6yFaHLKGVTdXwGbi65yxlDGMYDGMYHozp3/uyidJfSL+Ym1Ooj7TvJtWKBTGIj2grEsSovkCyxJvweYZWYiDRBB44IrzyP8EYHSNSnT9MYNU3tLztJUUTPtZUiJh3PsG0B9wVdw9w/qEHmWTr2940lZ9/bMO4LtLFWdXmVV29tVQyyszUPcB5QnOcddlRtipJIyw1GNxalG0UQp8E7GJrjx++SvVdFqItI8yzK0WreyTvMpRHZUR3ZQCDvVyqnmlLDgZOiH6iNF3pe00pj2HtkIEBfirVpGIj8/wCon7fAjtX297drdsv27qsD6Gics5c0+zd/U3bef01fg15+9ZRbxjGAxjGAxjGAxjGAxjGAyd676gi1ESJHAyPe+WVpTIZH27fYKAjUncxFEkkWxrISNNxAFckDkgDn6k8Afc5TgMyemsBNGTuoOhO39Xkfp+/0zGy/oTUqHdtp19/+3ke7+POBd16MakJYhywDH52kX/Hu+Mw8m/VfXpdZMJJH3ABgo2hAlu7sAq8D3Of3yEyQMYxlDGMYDGMYEv6eiBMx5tItyeACwdCLJ8eCf3GR+u/4r+3b729v+3k8fxmd0WPcJE7m3uKq7aJBJkjALV8Cyf4++YOuZTK5TlS7EGqsEmuPjj4yaKZwoNLzVjdzT8mmAItRVcZbYUau/vzz9+cDLrW9n2jao49q2BSgAcbmqvueT9cotsBQom/niqN/HPPFfTKcYwGMYwGVyTMxtmZjQFkkmlACiz8AAAfYZRlUa2QPqQMCb1Dad5YwkXaDTbmdpN1RlYiEJO0Wp7hur9wFms2vqXobUflNRNKjtK1OiBFAIU7nYE+8rsDtajY3xe3jTOszTOS8iOKfYWIbbuUe4cjhwCLH38Zk6T1R1GSFOnRaiXtMe2sCkL3NxPtYiiwtiKY1VfAye+iEmhZGKuCpXgqeCP3yjJv1B0jVI7SahkkcECQq6uYzwAG2+PgCuPjITKGeg/5zzGAxjGAxjGAxjGAxjGB6BgZK+ljMdUkcBUPNcW5lDqquKZipBFBbPjislvVnQ4EdhDJvlRDLIQqxxuLpu2g8EG7F0aNeOZ0anmV0pGaeJVVWLSIArXTEsAAa5o5i5l9KnCTxOylgkiMVBKlqINAjkfuOcoq10KqkZHlt5PN8BioFVwfafk3YzCzM1si7IlCsNqNuJNh2Lv7lFcDbsFc8qT80MPAYxjA9AwM8xgenPMYwJz0u+1pGtfYqvtPhgrC7P08XVnngccR3UkjEjCNWUAkFSQdpBogEeR/5ZzN6FHxPZK1Df25eOgTXAN/yaHzmJ1dAJ5KoAySEAVwN7AcfHjxmdGNBCXZUHliFH7k0PGTfqX0VqtBqBpZQGcxd72W3sAYsTxY2iN7+m05idf1unlkR9NF2h2ow6VS9wCmKDcePHJ5PJoXWe9VAaKGc6szSyh1kjYsWgCHagLHyCtV/OaEVjGMBjGMBmb0eCF5lXUSduM7rfng0dtlUYgE0LCnz/OY0GnZ22opY0TQ5PAJP+AcpRqIPHBuj4/nA2P1r1ubUSCOTUmcacsga7F0oYj+mhP6QNxWzt/bNcjfaQfoQf7Zl6+VDwq0e47E/Y7QF+wBDH/mzCyQbT1P1bpJNO8UHStPBJMFD6gPLIRRDExrIx2EkeeTRI++atjGUMYxgek55jGAxjGAxjGAxjGBldN6i+nlWaM0y3R+xBUj+QSMl+s+qo50dItBpdP3SN0i9x5CFqgGkYhbI5KgX8/NsYGvZcgHvX9x/1xjAzutsNyKtFUVlU1yR3Hb3cCzbnn6V9MjcYyTwMYxlDGMYDGMYGy+jZCTNHtVgyRWh47taiKoya4BLDn6gfAzA9V6Iwa2eItuMcrhm+rWb/wA3jGQU9J6Ys6yM8pjEMZK+3dublgp5G0UHN8/tkXjGAxjGUMvSaglFj2oNhY7gKZt1cM3yBXA+LP1xjAudNWIyqJnZIyaZ15KgjzVHj68eLy28Y7hWNt43UrVt3i6U0fF8cYxgZPUopKDsoCs0igjaASm0NwPpYzAxjJAxjGUM9rPMYDGMYDGMYH//2Q==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011291" y="728147"/>
            <a:ext cx="2278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1/250 </a:t>
            </a:r>
            <a:r>
              <a:rPr lang="fr-FR" dirty="0">
                <a:solidFill>
                  <a:schemeClr val="bg1"/>
                </a:solidFill>
              </a:rPr>
              <a:t>; </a:t>
            </a:r>
            <a:r>
              <a:rPr lang="fr-FR" dirty="0" smtClean="0">
                <a:solidFill>
                  <a:schemeClr val="bg1"/>
                </a:solidFill>
              </a:rPr>
              <a:t>f1.8 </a:t>
            </a:r>
            <a:r>
              <a:rPr lang="fr-FR" dirty="0">
                <a:solidFill>
                  <a:schemeClr val="bg1"/>
                </a:solidFill>
              </a:rPr>
              <a:t>; ISO </a:t>
            </a:r>
            <a:r>
              <a:rPr lang="fr-FR" dirty="0" smtClean="0">
                <a:solidFill>
                  <a:schemeClr val="bg1"/>
                </a:solidFill>
              </a:rPr>
              <a:t>4000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99" y="1603077"/>
            <a:ext cx="3276451" cy="493395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291" y="1138376"/>
            <a:ext cx="3675558" cy="5534958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64680" y="6521409"/>
            <a:ext cx="2103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1/250 </a:t>
            </a:r>
            <a:r>
              <a:rPr lang="fr-FR" dirty="0">
                <a:solidFill>
                  <a:schemeClr val="bg1"/>
                </a:solidFill>
              </a:rPr>
              <a:t>; </a:t>
            </a:r>
            <a:r>
              <a:rPr lang="fr-FR" dirty="0" smtClean="0">
                <a:solidFill>
                  <a:schemeClr val="bg1"/>
                </a:solidFill>
              </a:rPr>
              <a:t>f4 </a:t>
            </a:r>
            <a:r>
              <a:rPr lang="fr-FR" dirty="0">
                <a:solidFill>
                  <a:schemeClr val="bg1"/>
                </a:solidFill>
              </a:rPr>
              <a:t>; ISO </a:t>
            </a:r>
            <a:r>
              <a:rPr lang="fr-FR" dirty="0" smtClean="0">
                <a:solidFill>
                  <a:schemeClr val="bg1"/>
                </a:solidFill>
              </a:rPr>
              <a:t>2500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96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942109" y="2444622"/>
            <a:ext cx="66363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 smtClean="0">
                <a:solidFill>
                  <a:srgbClr val="FFFFFF"/>
                </a:solidFill>
                <a:cs typeface="American Typewriter"/>
              </a:rPr>
              <a:t>If </a:t>
            </a:r>
            <a:r>
              <a:rPr lang="fr-FR" sz="2000" dirty="0" err="1" smtClean="0">
                <a:solidFill>
                  <a:srgbClr val="FFFFFF"/>
                </a:solidFill>
                <a:cs typeface="American Typewriter"/>
              </a:rPr>
              <a:t>you</a:t>
            </a:r>
            <a:r>
              <a:rPr lang="fr-FR" sz="2000" dirty="0" smtClean="0">
                <a:solidFill>
                  <a:srgbClr val="FFFFFF"/>
                </a:solidFill>
                <a:cs typeface="American Typewriter"/>
              </a:rPr>
              <a:t> </a:t>
            </a:r>
            <a:r>
              <a:rPr lang="fr-FR" sz="2000" dirty="0" err="1" smtClean="0">
                <a:solidFill>
                  <a:srgbClr val="FFFFFF"/>
                </a:solidFill>
                <a:cs typeface="American Typewriter"/>
              </a:rPr>
              <a:t>may</a:t>
            </a:r>
            <a:r>
              <a:rPr lang="fr-FR" sz="2000" dirty="0" smtClean="0">
                <a:solidFill>
                  <a:srgbClr val="FFFFFF"/>
                </a:solidFill>
                <a:cs typeface="American Typewriter"/>
              </a:rPr>
              <a:t> </a:t>
            </a:r>
            <a:r>
              <a:rPr lang="fr-FR" sz="2000" dirty="0" err="1" smtClean="0">
                <a:solidFill>
                  <a:srgbClr val="FFFFFF"/>
                </a:solidFill>
                <a:cs typeface="American Typewriter"/>
              </a:rPr>
              <a:t>be</a:t>
            </a:r>
            <a:r>
              <a:rPr lang="fr-FR" sz="2000" dirty="0" smtClean="0">
                <a:solidFill>
                  <a:srgbClr val="FFFFFF"/>
                </a:solidFill>
                <a:cs typeface="American Typewriter"/>
              </a:rPr>
              <a:t> </a:t>
            </a:r>
            <a:r>
              <a:rPr lang="fr-FR" sz="2000" dirty="0" err="1" smtClean="0">
                <a:solidFill>
                  <a:srgbClr val="FFFFFF"/>
                </a:solidFill>
                <a:cs typeface="American Typewriter"/>
              </a:rPr>
              <a:t>tempted</a:t>
            </a:r>
            <a:r>
              <a:rPr lang="fr-FR" sz="2000" dirty="0" smtClean="0">
                <a:solidFill>
                  <a:srgbClr val="FFFFFF"/>
                </a:solidFill>
                <a:cs typeface="American Typewriter"/>
              </a:rPr>
              <a:t> to </a:t>
            </a:r>
            <a:r>
              <a:rPr lang="fr-FR" sz="2000" dirty="0" err="1" smtClean="0">
                <a:solidFill>
                  <a:srgbClr val="FFFFFF"/>
                </a:solidFill>
                <a:cs typeface="American Typewriter"/>
              </a:rPr>
              <a:t>systematically</a:t>
            </a:r>
            <a:r>
              <a:rPr lang="fr-FR" sz="2000" dirty="0" smtClean="0">
                <a:solidFill>
                  <a:srgbClr val="FFFFFF"/>
                </a:solidFill>
                <a:cs typeface="American Typewriter"/>
              </a:rPr>
              <a:t> </a:t>
            </a:r>
            <a:r>
              <a:rPr lang="fr-FR" sz="2000" dirty="0" err="1" smtClean="0">
                <a:solidFill>
                  <a:srgbClr val="FFFFFF"/>
                </a:solidFill>
                <a:cs typeface="American Typewriter"/>
              </a:rPr>
              <a:t>take</a:t>
            </a:r>
            <a:r>
              <a:rPr lang="fr-FR" sz="2000" dirty="0" smtClean="0">
                <a:solidFill>
                  <a:srgbClr val="FFFFFF"/>
                </a:solidFill>
                <a:cs typeface="American Typewriter"/>
              </a:rPr>
              <a:t> high </a:t>
            </a:r>
            <a:r>
              <a:rPr lang="fr-FR" sz="2000" dirty="0" err="1" smtClean="0">
                <a:solidFill>
                  <a:srgbClr val="FFFFFF"/>
                </a:solidFill>
                <a:cs typeface="American Typewriter"/>
              </a:rPr>
              <a:t>sensitivities</a:t>
            </a:r>
            <a:r>
              <a:rPr lang="fr-FR" sz="2000" dirty="0" smtClean="0">
                <a:solidFill>
                  <a:srgbClr val="FFFFFF"/>
                </a:solidFill>
                <a:cs typeface="American Typewriter"/>
              </a:rPr>
              <a:t>, </a:t>
            </a:r>
            <a:r>
              <a:rPr lang="fr-FR" sz="2000" dirty="0" err="1" smtClean="0">
                <a:solidFill>
                  <a:srgbClr val="FFFFFF"/>
                </a:solidFill>
                <a:cs typeface="American Typewriter"/>
              </a:rPr>
              <a:t>you</a:t>
            </a:r>
            <a:r>
              <a:rPr lang="fr-FR" sz="2000" dirty="0" smtClean="0">
                <a:solidFill>
                  <a:srgbClr val="FFFFFF"/>
                </a:solidFill>
                <a:cs typeface="American Typewriter"/>
              </a:rPr>
              <a:t> </a:t>
            </a:r>
            <a:r>
              <a:rPr lang="fr-FR" sz="2000" dirty="0" err="1" smtClean="0">
                <a:solidFill>
                  <a:srgbClr val="FFFFFF"/>
                </a:solidFill>
                <a:cs typeface="American Typewriter"/>
              </a:rPr>
              <a:t>should</a:t>
            </a:r>
            <a:r>
              <a:rPr lang="fr-FR" sz="2000" dirty="0" smtClean="0">
                <a:solidFill>
                  <a:srgbClr val="FFFFFF"/>
                </a:solidFill>
                <a:cs typeface="American Typewriter"/>
              </a:rPr>
              <a:t> know </a:t>
            </a:r>
            <a:r>
              <a:rPr lang="fr-FR" sz="2000" dirty="0" err="1" smtClean="0">
                <a:solidFill>
                  <a:srgbClr val="FFFFFF"/>
                </a:solidFill>
                <a:cs typeface="American Typewriter"/>
              </a:rPr>
              <a:t>that</a:t>
            </a:r>
            <a:r>
              <a:rPr lang="fr-FR" sz="2000" dirty="0" smtClean="0">
                <a:solidFill>
                  <a:srgbClr val="FFFFFF"/>
                </a:solidFill>
                <a:cs typeface="American Typewriter"/>
              </a:rPr>
              <a:t> </a:t>
            </a:r>
            <a:r>
              <a:rPr lang="fr-FR" sz="2000" dirty="0" err="1" smtClean="0">
                <a:solidFill>
                  <a:srgbClr val="FFFFFF"/>
                </a:solidFill>
                <a:cs typeface="American Typewriter"/>
              </a:rPr>
              <a:t>this</a:t>
            </a:r>
            <a:r>
              <a:rPr lang="fr-FR" sz="2000" dirty="0" smtClean="0">
                <a:solidFill>
                  <a:srgbClr val="FFFFFF"/>
                </a:solidFill>
                <a:cs typeface="American Typewriter"/>
              </a:rPr>
              <a:t> has an influence on the final image </a:t>
            </a:r>
            <a:r>
              <a:rPr lang="fr-FR" sz="2000" dirty="0" err="1" smtClean="0">
                <a:solidFill>
                  <a:srgbClr val="FFFFFF"/>
                </a:solidFill>
                <a:cs typeface="American Typewriter"/>
              </a:rPr>
              <a:t>which</a:t>
            </a:r>
            <a:r>
              <a:rPr lang="fr-FR" sz="2000" dirty="0" smtClean="0">
                <a:solidFill>
                  <a:srgbClr val="FFFFFF"/>
                </a:solidFill>
                <a:cs typeface="American Typewriter"/>
              </a:rPr>
              <a:t> show more </a:t>
            </a:r>
            <a:r>
              <a:rPr lang="fr-FR" sz="2000" dirty="0" err="1" smtClean="0">
                <a:solidFill>
                  <a:srgbClr val="FFFFFF"/>
                </a:solidFill>
                <a:cs typeface="American Typewriter"/>
              </a:rPr>
              <a:t>pronounced</a:t>
            </a:r>
            <a:r>
              <a:rPr lang="fr-FR" sz="2000" dirty="0" smtClean="0">
                <a:solidFill>
                  <a:srgbClr val="FFFFFF"/>
                </a:solidFill>
                <a:cs typeface="American Typewriter"/>
              </a:rPr>
              <a:t> grain (digital noise).</a:t>
            </a:r>
            <a:r>
              <a:rPr lang="fr-FR" sz="2000" dirty="0" smtClean="0">
                <a:solidFill>
                  <a:srgbClr val="FFFFFF"/>
                </a:solidFill>
                <a:cs typeface="American Typewriter"/>
              </a:rPr>
              <a:t> </a:t>
            </a:r>
            <a:endParaRPr lang="fr-FR" sz="2000" dirty="0"/>
          </a:p>
        </p:txBody>
      </p:sp>
      <p:sp>
        <p:nvSpPr>
          <p:cNvPr id="14" name="ZoneTexte 25"/>
          <p:cNvSpPr txBox="1"/>
          <p:nvPr/>
        </p:nvSpPr>
        <p:spPr>
          <a:xfrm>
            <a:off x="690898" y="1663199"/>
            <a:ext cx="28696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/>
            <a:r>
              <a:rPr lang="fr-FR" sz="3200" b="1" u="sng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Digital noise </a:t>
            </a:r>
            <a:r>
              <a:rPr lang="fr-FR" sz="3200" b="1" u="sng" dirty="0">
                <a:solidFill>
                  <a:schemeClr val="bg1"/>
                </a:solidFill>
                <a:latin typeface="American Typewriter"/>
                <a:cs typeface="American Typewriter"/>
              </a:rPr>
              <a:t>: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40" y="3859046"/>
            <a:ext cx="7538720" cy="212459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75F1B9C-CEA1-1F3D-045C-338FED20F397}"/>
              </a:ext>
            </a:extLst>
          </p:cNvPr>
          <p:cNvSpPr txBox="1"/>
          <p:nvPr/>
        </p:nvSpPr>
        <p:spPr>
          <a:xfrm>
            <a:off x="512395" y="6197733"/>
            <a:ext cx="811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</a:rPr>
              <a:t>Depending</a:t>
            </a:r>
            <a:r>
              <a:rPr lang="fr-FR" dirty="0" smtClean="0">
                <a:solidFill>
                  <a:schemeClr val="bg1"/>
                </a:solidFill>
              </a:rPr>
              <a:t> of </a:t>
            </a:r>
            <a:r>
              <a:rPr lang="fr-FR" dirty="0" err="1" smtClean="0">
                <a:solidFill>
                  <a:schemeClr val="bg1"/>
                </a:solidFill>
              </a:rPr>
              <a:t>your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equipment</a:t>
            </a:r>
            <a:r>
              <a:rPr lang="fr-FR" dirty="0" smtClean="0">
                <a:solidFill>
                  <a:schemeClr val="bg1"/>
                </a:solidFill>
              </a:rPr>
              <a:t>, </a:t>
            </a:r>
            <a:r>
              <a:rPr lang="fr-FR" dirty="0" err="1" smtClean="0">
                <a:solidFill>
                  <a:schemeClr val="bg1"/>
                </a:solidFill>
              </a:rPr>
              <a:t>it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is</a:t>
            </a:r>
            <a:r>
              <a:rPr lang="fr-FR" dirty="0" smtClean="0">
                <a:solidFill>
                  <a:schemeClr val="bg1"/>
                </a:solidFill>
              </a:rPr>
              <a:t> possible to use high ISO </a:t>
            </a:r>
            <a:r>
              <a:rPr lang="fr-FR" dirty="0" err="1" smtClean="0">
                <a:solidFill>
                  <a:schemeClr val="bg1"/>
                </a:solidFill>
              </a:rPr>
              <a:t>with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little</a:t>
            </a:r>
            <a:r>
              <a:rPr lang="fr-FR" dirty="0" smtClean="0">
                <a:solidFill>
                  <a:schemeClr val="bg1"/>
                </a:solidFill>
              </a:rPr>
              <a:t> digital noise   …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1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2" descr="http://t0.gstatic.com/images?q=tbn:ANd9GcQc5I3GG2Oz55orjgD1A7LfwR6ps-wyzMz-rpg2kGiOpzu_B9pL"/>
          <p:cNvSpPr>
            <a:spLocks noChangeAspect="1" noChangeArrowheads="1"/>
          </p:cNvSpPr>
          <p:nvPr/>
        </p:nvSpPr>
        <p:spPr bwMode="auto">
          <a:xfrm>
            <a:off x="63500" y="-136525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54" name="AutoShape 6" descr="data:image/jpeg;base64,/9j/4AAQSkZJRgABAQAAAQABAAD/2wCEAAkGBhASEBIPDxAPEA8PEA8PDw8PDw8NDA8NFBAVFBQQEhIXGyYeFxkjGRIUHy8gIycpLCwsFR4xNTAqNSYrOCkBCQoKDgwOFw8PFykcHBwpKSkpKSkpLCkpKSwpKSkpKSkpKSkpKSwpKSksKSkpLCkpLCkpLCkpKSkpKSkpKSwpKf/AABEIAMIBAwMBIgACEQEDEQH/xAAcAAACAwEBAQEAAAAAAAAAAAADBAIFBgABBwj/xABBEAACAgEBBQUEBggDCQAAAAABAgADBBEFBhIhMRMiQVFhMnGBkQcUI3KhsSRCUoKywcLRM6LwNFNUYnN0kqOz/8QAGQEAAwEBAQAAAAAAAAAAAAAAAQIDAAQF/8QAJBEBAQEAAgICAgEFAAAAAAAAAAECAxESIQQxIkEyExRRYcH/2gAMAwEAAhEDEQA/APkAEkBOAkp19JOkgJwE9AjFrgJICeqJICNIV2k9AkgJMJGkBECSCyYSEFUbotDCwirCrTCpjw9FtAVYVUh1xodMWHxTtLIkMtcaTEjCYnpG6S1ootcIK42uLJjFh6StJiue9nHfq0DtCnSqwnkOzfn5d3SHxLL3eht09gXbQW2ygKtVR4VazX7Vx1A06D+8Ty8J63auwcLodGU+B9/iPWaDZtt2BjYleyrlZ8lh9YrvRmrUkd5+Iezz6xfeSj9IZjcLnKL2jKNEDjXur7tZxY1vz6v09Hm48Z4+4zrVwL1SweuAeudFjimlbZXF3SWVlcVsSTsWzSLpAsI26wLCJYvKWYSBEMywZEnTwEiRhSJAiKeUPSdJTpjJyQnBZNUliogSYWTWuGSmNIASpCLVGEojCY8eQCqUQy0RtMeM140pMktIpjw6YsfTFjNeLG8S2q5MWMV4ksq8SM14kbxJaq0w/SM14XpLSvDjVeFG8U7VVXgxXZfYnOsbPd6tnYoVGYcYqfIIB0dl5+PSaqrCkMzYhspsx+LSq6xbbFAUFnUAdSDy7oicvFd56jcW8513ohXs2mzICYWRW+PYruj38QVOEcQXj8Qeg8Y9Vunlk6LVTZ615CEfiBG7tlGzHTFdaeyR0cL2a8ynQNoByi2VubVYunClZ8GqDVsPcQ0588XNn1Krvfx9fbNb94OfiV/4aVIdNbBYLLOfgoA7vvmY3T3cyMoWZFzMmJjjjtssZtG8eEa9TPpmPsHHrpGLl0nI6lLnstLuNdeHUsRr6cpT3La2QcdaGq2cOH7FbPsW0YHjfxJ10iWckvel+Ocfj+CG17uzavkVrdQeIaqXGmn4DT3xXjqI7roR94D8Jrd6BjX100EHtVIKdkONuHTQjQeGkD+kYtars/QADmmVjJcPgwIYRpvk7tk7T5uPj315a6Y7IsRRqWGmoA56kk9AAOs9ytnWoFayqytbBqhdCoYen9ppLt59oWqy5deCq1FbqzXRabXtrYFVC6nkTprB27az87EtOccWipNGpSpX7Z7B7K6N0iXl5O/4hPi4kvvtkLEitqyyuq0ilqS9jklVtiRd1jtqxaxZKx0ZpR1g2EOywTCTq2QWgyIUiQYRDwPSdJToB7MrXDLVCpVGK6Z0SMClMYroh66I1XRKSFL10RmvHjFVEbrolJC0tXjRqrFjNVEcqx5WZJSleLGq8WN140brx5WZLaTqxYzXixyvHjKURvAlpOvEjVeNGUpjFdc1kiVBqxowmND11xhK5LW+krC6Y8OmNDKgjCJIa5KlY+R242Tk5F2dlM6YmPfdVQgcog4CUUEa8tSGJPiYf6KL3zXy2vqTJ4EWteOzswlbtxrWOR1HFUp1PPuiaX6Q9h0rhZFzPYqLxXdkvOt8ltQDp4asdfLqZiPomz0tyLceg27Pp7DtHtpyA111quiqLLLVK6AO2gVV6+M4+Xf49dvZ+PrOs+v02e5LB2y62CC6rJdW071gr1ICs/6wBUgS+vwvSUqW42FtSuqpWc7Sq793bCzXIWxu+w6c+ZOmnM9JsLKZXg5bJ7eT8zFzy2/5ZPM2eD4Skytnjym3ycaVGZiTr7liWbYwuXidZU5FOk2ebhyizcOT1HRlmLlilgltl0SstEjXTkq4gGEZeAYSa0AaQaFYQbCJVA9J090nQGX6UxmumTSqM11TohUK6Y3XTJVVRuuqUkBCqmN1USVVUbrrlswlRqpjldM6quN1VzozklryqmGLKo1Zgo9TpA7QyuyqZ+pA5e+YfIyXsYs7E6+GvIS+cktfQsfJrb2XU+4x1UnzGhmU6qSCOhEuKN5shf1g3vGsN47folreKs6zIRBq7Ko9TpMY292QeQ4B66SsvyXsbidixPnJ/wBC/slrfpvHja6doPkdJLP3lpSstW6s5HdA58/WfPFEKgi/2+e09U5btC12LM7Ek+ZA+U2+5mc71MHJPAdFY9SPfMbiJRp9o1gPkoBE0uDvTjU1hK635e7UnzJic+Lc9SJdI/SznLXs11PW11Ufu6uf4dPjKD6MNiYl+CLGrIt14nsLgKODXuqOgTnrz9SZXfSJtt8tEq4QoC2so6knVBzmK2fk2Vo2Otti0voHr4tUdh4HQdNR08Z5nJwb9R6fxbM4arbG1cLHzUuw2rJquUk82x24W56cvInvDlz8Zt8b6WcJm4LEtp18WCuungdR4T4DtKxhYVP6pIHu1mjwN2brcP6zUNSjHiUA6lBpzE5bfC9RffDnl96foOrIrtQWVOtiN7LIdVMUyaJ8i+jzep8XJWq0kUXEJYp9lWPJbAPAg9fTWfaLknZw8nbzeXhvHrpnMvGlHnYnpNfk0ymzcfrOilyw+fiyhyqNJts7G6zO52N1ka6cs3YsXeWGVVEWEktAGg2hWg2iU8D0nT3SexRbNK4ylc6tIwiTpkZKuuM1pI1pGK1lchRK0jVawSLGKxL4JRqxGqxAVxlJ1ZidRysIWoUboZRjcs68rBp7uc0yCJ7a2n2NfL225CNLrvqEqpfdimsfa36QJwMNQftnYjyEqrLmc8TEknzM4LOqYv7qVqViLqeHXh8Nes8Cy12RsJ7jr7KDq3n7oztvHppIqSvVtObkwXWfLxn2HSkAljgbFut9hDp+03IRGtyCCNNR58xPoG7eb2lI1ILDkQOWkhz6uM9yF67UB3PyB04T7jFr9g5CDVq208xzm7fKClU6vYwVF8Sx/l4/CZvfDeC/FLLa1VYPOtK21tuXXQaHqCfHkAPOedflal6sPngu/cfON52YWqOala/ce8xP8hKB10+RPLrrLDaWW9jl3OruSx6kDyUa+AEJs3Zpsbn7I6n08pTXt1Yz4zpl9vDV0f8AbVSff0P5T7z9G2zx9RUEcmGvznxLeLCOqqo/w3sU6kAABzpqTPq24G/1FeMtJqybHRQG7Crtxr71M8j5E63XZj+LOfSLsEUWCxBoC3hy8Z9U3c2h2+Hj3Hq9KFvvgcLfiDPnH0g7zUZSFErurfXXS+vsfzmp+i/J12ciEjiqstUgMGIUtxAnT703Bfyc/wAqd5laa5ZV5dctbDEchZ6H6cWYzubR1mfz8brNblVSkzaJOrSMZm48pr69JrM7HmfzKJOqxUsINhD2rANEqiE6cZ7EZ9BRYdFg0hknTGGQQ6wCwySsCj1xhDFkMYrl8kpquMpFKzGazOrKdNJKneTAZ1DKNSvhLRDDLNNeOuyWPnvZMORB+RlrsvYllrDUFU8WI05TXLjp4qvyEZQAchylNfKvXUhPFLFoVFCL0AmI29Zre+p6cptcmzRGPTQGfO7XJYknUkn85P4093TaeCarc3LUcSE6MeY90yoj+ys0VMWI11UgeYMvy58s2FbvdtRdmXXkgrjAVIOuljjUtp90afvGfG95NrnJz8jIsLcrClakacFSnRVHwAm63J2r2G0ACdK84dg3kMhdWpb4jjT4rKL6TN0WpyXuq5rcTYEHtczq3L0M8Lm7xzWX/XT0OKS8c6ZTGqNj+88pocluwpATTjdggPkTzLfIGZnY+e4PQEj5y5z68lqu37M9nUy8uh0YFeP3akfj5S39XPQeFYpEa7KHHxMnaaMTqR156z9JbnLh10KtTVAcI10KjnPiGxdtWYtlgrWg8bd9LaReq2ctdNdCDz8OUnt7DtucvkI9LA6Mi1HGq15ezoSDyPgZ5usa1e1/KT0+37ztjNWeJq25HqVM+HVbWbDzxdQdEDDiC+w6a95T6ERCjP8Aq76JTW5H+97SziPuLS2pXK2kVpqpx0AsQO1VHZkL1Yl+IjQDmfh5xZx67a2dPtjNqNR0PMe6L2Q/DoAB0AAHuHIQFk9T9PPkI5CSoy6pd2iV2Skno8ZjNpmfzaJrMyqUOdTJVSMrlVxJhLjMqlVasSnC0nTp0HTPoiwqwQhFloNGWFQwCmFUysLTKmGQxZDDIZbNJTiNGEaJoYdDOnNJTiNDo0URoZWj32U2jQitFlaFDSVgK7ebLK1cI6ty+ExwMu97sjvKuvhrpKFTOri/HJKMDCLBKYVTHtL062riXQMUYFWRx7SWKwZXHqCBA7QyL7GL5gsyOL2ranYkDXUa1dV069yOIJc7D2I17eKoOrf2nNz8WNTy166Uzu59RXbu4eFwvc2Sx1bhWvUW2nRQdQNC/jp8JqdjUm1uGtHWgHV2v0LuPEKg8+mrE8vCWmDuvRWdeHibxJ8T6+cuUqA5AAD05Txtzjn13Vrya+ow2buzhPn2A41WtSY168I4dLCXHMDqO6vLpyl1l4NdtYrtRbE8VcBhr5+kXy0A2hkHxOJjH4B7ZYYh4lB/10lsfwJbWW3i3Kxexayqs1sqEhVY9k1mnCrODrz5+BHhrrpLDdepF7cV1rWg+qgKg0B/RUOunnLLeA8OLY3kv5kCIbvjhe2vmeGvFOp8+yK/0wSez9/itLIvZGbItZL/AKIVsid4jlkVuElqHioyklFm1dZo8lZS5qSVPGXza5SZKTS5tcosxIhlbPJNknRR6fQFk1glhAZWMMphVMAphFMpKBhDCqYuDDK0pKWmUaHRoojQyNLykptGh0eJo0MjS00Xo4rQht0BJ6AaxVXlFvBt8AGqs6k+0R4CH1Q6VW1c7tLWbw10HugFaKq0KrSs0Xo2rQyRVGj+BjNY4Rep/D1jdh0f2Ts5rnCgcvE+Qn0XBxVrQIo5ASu2Ns5aUCjr+sfMy3rM8z5PL53qfRpDCCFAg0hRPOosptOkDagbxswVT07uQx/qjOxvY0PgzL8iZ5vBQozMe7nxCi+sDwI7SonX15/iYXEGjuP+bi+DAH+86eP+A2GMrHD1sh6MCJVbOTS67lz4KR7xxWaH8ZdueRPkPz5TM7A2yt99xUdwKFQ/tKraBv8AMY2fqiuLIrbGrYpbLT6YtZFbYzYYtYZPRpCOQJU5ay4vlXlCRp4z2akosyuaTMWUWYsQ0UrLznQrrznRRbMGEUwIMmpjwaMDCKYEGEBjylGUwqmAUwimUlAwhhVaLqYRWlJS2GkaFV4qrSj29t7hHZ1nveJ8pSUvQ+2949Naqj6FpnQ+vM9YqHhVaUmi9GVaHRoorQ1ZjzQHqFLEAcyeQm/3d2QKV4m9tuvp6Sm3Z2IFAtf2j7IPhNVW0G9Wzpj9bRmtohW8ZrecO8sfRoZWiSPDrZObWWUW96/aYjAkcJyuniOw10PxAPwhKrNSrjo1SN/r5we8w1en0ryj8TWog9lPxY1LeeNUf8imX4vWejVZXHWsr+0NJkdyFrWvSttftHrOunFxdlWxB08ijzVFu6Jjt3aezYaE97amUhU8tAuPaoHrrprr6xuuozWWmKWtD2NFbGlp9MXsMWsaGsaL2NJ6NALZW5MsLTEMiQp1NliUeYsvsoSlzBEGKdk5zyFZec6KPTTCTUwQMmDGMKDJgwQMmpjSlGUwimAUwimOUdTCKYurQeZmitCx8uQ8zGlYLbm1xWnCp77fhMibCTqeZMjlZZscs3iZBWlJQ6HVoVWi6tCKY80XoyjTS7t7F4yLXHdHQecpdh4Pa2AH2RzY+E+gUKFAA5ADSPKHR+toyjxBHh67I/fZVglkYrslelkOtknrLLFLIUWSvWyFFshrAk9uW99fSjJb8FEDu8f0Kn/tav8A5iV+8eQVycY6kK9OdWR4E9krjX/xMJuxfrhY/wD0K1+S6fyhzn9MuLLdE+X5zI1Z+m0BjH/i7MlPLgOExP8Amc/OXG08khqF/bd1/wDUzf0zK54K7cobX21r5c+QNNin8hG16GRurHilrSbvFrHjarRCxou5k3eAdpG04dhiV8asMTvMlRVmVKfLEuMmVGUJOniqYc55JsOc6AV8DJAyAMkIWEBkwYIGTBhAUGTUwIaEBjSgLxTJ7f2lxvwg91fzl1tjOFdZ8zyExpfUknqY0pRAZMGBUyYMaVhw0LUNSAOpOkWDS63bw+O3U9F5/GP2DWbDwRVWB+seZlsjxRTCq0aUOjaPDI8SV4ZXj9h0fSyGW2V6vCrZG8g6WC2wgtiC2yYth9AQ3pIK0k9e1sQHyNmNav8AaZTcDeR2LYjacNNVb1n9cqTqwPoOICXu+uXwYof9i+g/Niv858+3DyP08DzxWHpy4f7Tl5NePJOlczvNfUtruB2DnkKr6mJ8OFtaz+Fkr9u4QOfjXcta0QE689e14Ry9ztJ7ZfiosA69kxH3l5j8RIbXygz0ty7y1WD1AsQn4d4R96/4XMW72QDvPHeBZ5tVpHrtAO09ZoJmkrTIu0VuMM7Ra0ydokcgypy5aZBlVkxaaK5us6c3WdEFcgyQMhrPQYZREBkwYMGS1jAIDJBoMGBzcgIjE+ULM9vBm8VnDryEqwZ5bbxMW8zPFaHsBQZIGDBnoMbsowabHdejhr4vFpi1M2mw85SgQdRG7BfK0IrRZXk1aN2xpXhFeKh4RXjdgbV5NbIoHk1eHtujgskhZFBZJB4fIOlJ9IWSBgnXU8V1CgDrrxa/0zJbmYrfWzd+rXiIP3n0XTX90zT78Vh8dA3NRepI9Aj8jB7Ep4KXX9iyxR90PqPwac+53tSesrzIfV2q1/UPyJKxVrx9WobxSulf4B/TGLqT9Y49Qdaz8uPi/kZl89gteOpPOvIyK+ug0Ryefn3dD8Y1voJGzeyCZ5A2SDPDaCRaCZp4WkGaTtFzGLWtCM0XsMUxW8yryTLG9pWZBi0YQbrPZ4x5zohlws9nToQTEkJ5OjQElldvAfsvnOnQsyQkhOnQs9WSnToYVMSz2Gx4x7xOnRgrb1dB7oQTp0ICLJidOjsIJJZ06ZkhJTp0wKfev/Zj99fyM9xfYs++35LPZ0XX2b9LI/4v7r/wz55vQ5+s2LqeHi4tNe7xHFXU6eZ0nTpPX0MbzH9hPuJ/CJ6Z06OCLwZnTolENoCydOimI3yuyJ06JRivbrOnToGf/9k="/>
          <p:cNvSpPr>
            <a:spLocks noChangeAspect="1" noChangeArrowheads="1"/>
          </p:cNvSpPr>
          <p:nvPr/>
        </p:nvSpPr>
        <p:spPr bwMode="auto">
          <a:xfrm>
            <a:off x="155575" y="-884238"/>
            <a:ext cx="2466975" cy="1847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3546764" y="428079"/>
            <a:ext cx="32440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 smtClean="0">
                <a:solidFill>
                  <a:schemeClr val="bg1"/>
                </a:solidFill>
              </a:rPr>
              <a:t>In </a:t>
            </a:r>
            <a:r>
              <a:rPr lang="fr-FR" sz="4400" b="1" dirty="0" err="1" smtClean="0">
                <a:solidFill>
                  <a:schemeClr val="bg1"/>
                </a:solidFill>
              </a:rPr>
              <a:t>summary</a:t>
            </a:r>
            <a:r>
              <a:rPr lang="fr-FR" sz="4400" b="1" dirty="0" smtClean="0">
                <a:solidFill>
                  <a:schemeClr val="bg1"/>
                </a:solidFill>
              </a:rPr>
              <a:t> :</a:t>
            </a:r>
            <a:endParaRPr lang="fr-FR" sz="4400" b="1" dirty="0">
              <a:solidFill>
                <a:schemeClr val="bg1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7E41CEED-0053-60FB-6FEA-9BDD3BEE8294}"/>
              </a:ext>
            </a:extLst>
          </p:cNvPr>
          <p:cNvGrpSpPr/>
          <p:nvPr/>
        </p:nvGrpSpPr>
        <p:grpSpPr>
          <a:xfrm>
            <a:off x="0" y="4602724"/>
            <a:ext cx="1213138" cy="734518"/>
            <a:chOff x="0" y="4602724"/>
            <a:chExt cx="1213138" cy="734518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2D3EFCB3-4E6E-4AD8-5BF8-41C2D7141D95}"/>
                </a:ext>
              </a:extLst>
            </p:cNvPr>
            <p:cNvSpPr txBox="1"/>
            <p:nvPr/>
          </p:nvSpPr>
          <p:spPr>
            <a:xfrm>
              <a:off x="189254" y="4602724"/>
              <a:ext cx="7649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bg1"/>
                  </a:solidFill>
                </a:rPr>
                <a:t>Speed</a:t>
              </a:r>
              <a:endParaRPr lang="fr-FR" dirty="0">
                <a:solidFill>
                  <a:schemeClr val="bg1"/>
                </a:solidFill>
              </a:endParaRPr>
            </a:p>
          </p:txBody>
        </p: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740CCC41-1E75-1B7C-2880-5ED718C924BA}"/>
                </a:ext>
              </a:extLst>
            </p:cNvPr>
            <p:cNvCxnSpPr/>
            <p:nvPr/>
          </p:nvCxnSpPr>
          <p:spPr>
            <a:xfrm flipH="1">
              <a:off x="0" y="5337242"/>
              <a:ext cx="121313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5B8AB74C-90EA-7CE9-8768-1F5D9B51DA94}"/>
              </a:ext>
            </a:extLst>
          </p:cNvPr>
          <p:cNvGrpSpPr/>
          <p:nvPr/>
        </p:nvGrpSpPr>
        <p:grpSpPr>
          <a:xfrm>
            <a:off x="-19984" y="5836501"/>
            <a:ext cx="1292341" cy="680041"/>
            <a:chOff x="-19984" y="5836501"/>
            <a:chExt cx="1292341" cy="680041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9D274B6B-7B93-B755-9E4D-5BAD432C17DB}"/>
                </a:ext>
              </a:extLst>
            </p:cNvPr>
            <p:cNvSpPr txBox="1"/>
            <p:nvPr/>
          </p:nvSpPr>
          <p:spPr>
            <a:xfrm>
              <a:off x="-19984" y="5836501"/>
              <a:ext cx="12923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>
                  <a:solidFill>
                    <a:schemeClr val="bg1"/>
                  </a:solidFill>
                </a:rPr>
                <a:t>Sensitivities</a:t>
              </a:r>
              <a:endParaRPr lang="fr-FR" dirty="0">
                <a:solidFill>
                  <a:schemeClr val="bg1"/>
                </a:solidFill>
              </a:endParaRPr>
            </a:p>
          </p:txBody>
        </p: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9AAB0E6D-F0FD-B44F-6377-BE59F0850B63}"/>
                </a:ext>
              </a:extLst>
            </p:cNvPr>
            <p:cNvCxnSpPr/>
            <p:nvPr/>
          </p:nvCxnSpPr>
          <p:spPr>
            <a:xfrm flipH="1">
              <a:off x="0" y="6516542"/>
              <a:ext cx="121313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469660E-7EE0-137C-29F9-D9266B321B87}"/>
              </a:ext>
            </a:extLst>
          </p:cNvPr>
          <p:cNvGrpSpPr/>
          <p:nvPr/>
        </p:nvGrpSpPr>
        <p:grpSpPr>
          <a:xfrm>
            <a:off x="0" y="1828058"/>
            <a:ext cx="8982363" cy="4704698"/>
            <a:chOff x="0" y="1828058"/>
            <a:chExt cx="8982363" cy="4704698"/>
          </a:xfrm>
        </p:grpSpPr>
        <p:pic>
          <p:nvPicPr>
            <p:cNvPr id="1026" name="Picture 2" descr="Diaphragme, Vitesse d'obturation et Sensibilité en une image - La boîte à  idées - Le blog de Jean Chambar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3138" y="1828058"/>
              <a:ext cx="7769225" cy="4704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AC1DAD1E-173D-8396-39BD-DEAE2AB240F6}"/>
                </a:ext>
              </a:extLst>
            </p:cNvPr>
            <p:cNvSpPr txBox="1"/>
            <p:nvPr/>
          </p:nvSpPr>
          <p:spPr>
            <a:xfrm>
              <a:off x="65516" y="2672693"/>
              <a:ext cx="10264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bg1"/>
                  </a:solidFill>
                </a:rPr>
                <a:t>Aperture</a:t>
              </a:r>
              <a:endParaRPr lang="fr-FR" dirty="0">
                <a:solidFill>
                  <a:schemeClr val="bg1"/>
                </a:solidFill>
              </a:endParaRPr>
            </a:p>
          </p:txBody>
        </p:sp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123A2328-9939-425E-AA3F-20CD4FC983FE}"/>
                </a:ext>
              </a:extLst>
            </p:cNvPr>
            <p:cNvCxnSpPr/>
            <p:nvPr/>
          </p:nvCxnSpPr>
          <p:spPr>
            <a:xfrm flipH="1">
              <a:off x="0" y="4056434"/>
              <a:ext cx="121313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3090B148-E5F4-4569-AB0E-31F4502AA430}"/>
                </a:ext>
              </a:extLst>
            </p:cNvPr>
            <p:cNvCxnSpPr/>
            <p:nvPr/>
          </p:nvCxnSpPr>
          <p:spPr>
            <a:xfrm flipH="1">
              <a:off x="0" y="1839049"/>
              <a:ext cx="121313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3666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2" descr="http://t0.gstatic.com/images?q=tbn:ANd9GcQc5I3GG2Oz55orjgD1A7LfwR6ps-wyzMz-rpg2kGiOpzu_B9pL"/>
          <p:cNvSpPr>
            <a:spLocks noChangeAspect="1" noChangeArrowheads="1"/>
          </p:cNvSpPr>
          <p:nvPr/>
        </p:nvSpPr>
        <p:spPr bwMode="auto">
          <a:xfrm>
            <a:off x="63500" y="-136525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54" name="AutoShape 6" descr="data:image/jpeg;base64,/9j/4AAQSkZJRgABAQAAAQABAAD/2wCEAAkGBhASEBIPDxAPEA8PEA8PDw8PDw8NDA8NFBAVFBQQEhIXGyYeFxkjGRIUHy8gIycpLCwsFR4xNTAqNSYrOCkBCQoKDgwOFw8PFykcHBwpKSkpKSkpLCkpKSwpKSkpKSkpKSkpKSwpKSksKSkpLCkpLCkpLCkpKSkpKSkpKSwpKf/AABEIAMIBAwMBIgACEQEDEQH/xAAcAAACAwEBAQEAAAAAAAAAAAADBAIFBgABBwj/xABBEAACAgEBBQUEBggDCQAAAAABAgADBBEFBhIhMRMiQVFhMnGBkQcUI3KhsSRCUoKywcLRM6LwNFNUYnN0kqOz/8QAGQEAAwEBAQAAAAAAAAAAAAAAAQIDAAQF/8QAJBEBAQEAAgICAgEFAAAAAAAAAAECAxESIQQxIkEyExRRYcH/2gAMAwEAAhEDEQA/APkAEkBOAkp19JOkgJwE9AjFrgJICeqJICNIV2k9AkgJMJGkBECSCyYSEFUbotDCwirCrTCpjw9FtAVYVUh1xodMWHxTtLIkMtcaTEjCYnpG6S1ootcIK42uLJjFh6StJiue9nHfq0DtCnSqwnkOzfn5d3SHxLL3eht09gXbQW2ygKtVR4VazX7Vx1A06D+8Ty8J63auwcLodGU+B9/iPWaDZtt2BjYleyrlZ8lh9YrvRmrUkd5+Iezz6xfeSj9IZjcLnKL2jKNEDjXur7tZxY1vz6v09Hm48Z4+4zrVwL1SweuAeudFjimlbZXF3SWVlcVsSTsWzSLpAsI26wLCJYvKWYSBEMywZEnTwEiRhSJAiKeUPSdJTpjJyQnBZNUliogSYWTWuGSmNIASpCLVGEojCY8eQCqUQy0RtMeM140pMktIpjw6YsfTFjNeLG8S2q5MWMV4ksq8SM14kbxJaq0w/SM14XpLSvDjVeFG8U7VVXgxXZfYnOsbPd6tnYoVGYcYqfIIB0dl5+PSaqrCkMzYhspsx+LSq6xbbFAUFnUAdSDy7oicvFd56jcW8513ohXs2mzICYWRW+PYruj38QVOEcQXj8Qeg8Y9Vunlk6LVTZ615CEfiBG7tlGzHTFdaeyR0cL2a8ynQNoByi2VubVYunClZ8GqDVsPcQ0588XNn1Krvfx9fbNb94OfiV/4aVIdNbBYLLOfgoA7vvmY3T3cyMoWZFzMmJjjjtssZtG8eEa9TPpmPsHHrpGLl0nI6lLnstLuNdeHUsRr6cpT3La2QcdaGq2cOH7FbPsW0YHjfxJ10iWckvel+Ocfj+CG17uzavkVrdQeIaqXGmn4DT3xXjqI7roR94D8Jrd6BjX100EHtVIKdkONuHTQjQeGkD+kYtars/QADmmVjJcPgwIYRpvk7tk7T5uPj315a6Y7IsRRqWGmoA56kk9AAOs9ytnWoFayqytbBqhdCoYen9ppLt59oWqy5deCq1FbqzXRabXtrYFVC6nkTprB27az87EtOccWipNGpSpX7Z7B7K6N0iXl5O/4hPi4kvvtkLEitqyyuq0ilqS9jklVtiRd1jtqxaxZKx0ZpR1g2EOywTCTq2QWgyIUiQYRDwPSdJToB7MrXDLVCpVGK6Z0SMClMYroh66I1XRKSFL10RmvHjFVEbrolJC0tXjRqrFjNVEcqx5WZJSleLGq8WN140brx5WZLaTqxYzXixyvHjKURvAlpOvEjVeNGUpjFdc1kiVBqxowmND11xhK5LW+krC6Y8OmNDKgjCJIa5KlY+R242Tk5F2dlM6YmPfdVQgcog4CUUEa8tSGJPiYf6KL3zXy2vqTJ4EWteOzswlbtxrWOR1HFUp1PPuiaX6Q9h0rhZFzPYqLxXdkvOt8ltQDp4asdfLqZiPomz0tyLceg27Pp7DtHtpyA111quiqLLLVK6AO2gVV6+M4+Xf49dvZ+PrOs+v02e5LB2y62CC6rJdW071gr1ICs/6wBUgS+vwvSUqW42FtSuqpWc7Sq793bCzXIWxu+w6c+ZOmnM9JsLKZXg5bJ7eT8zFzy2/5ZPM2eD4Skytnjym3ycaVGZiTr7liWbYwuXidZU5FOk2ebhyizcOT1HRlmLlilgltl0SstEjXTkq4gGEZeAYSa0AaQaFYQbCJVA9J090nQGX6UxmumTSqM11TohUK6Y3XTJVVRuuqUkBCqmN1USVVUbrrlswlRqpjldM6quN1VzozklryqmGLKo1Zgo9TpA7QyuyqZ+pA5e+YfIyXsYs7E6+GvIS+cktfQsfJrb2XU+4x1UnzGhmU6qSCOhEuKN5shf1g3vGsN47folreKs6zIRBq7Ko9TpMY292QeQ4B66SsvyXsbidixPnJ/wBC/slrfpvHja6doPkdJLP3lpSstW6s5HdA58/WfPFEKgi/2+e09U5btC12LM7Ek+ZA+U2+5mc71MHJPAdFY9SPfMbiJRp9o1gPkoBE0uDvTjU1hK635e7UnzJic+Lc9SJdI/SznLXs11PW11Ufu6uf4dPjKD6MNiYl+CLGrIt14nsLgKODXuqOgTnrz9SZXfSJtt8tEq4QoC2so6knVBzmK2fk2Vo2Otti0voHr4tUdh4HQdNR08Z5nJwb9R6fxbM4arbG1cLHzUuw2rJquUk82x24W56cvInvDlz8Zt8b6WcJm4LEtp18WCuungdR4T4DtKxhYVP6pIHu1mjwN2brcP6zUNSjHiUA6lBpzE5bfC9RffDnl96foOrIrtQWVOtiN7LIdVMUyaJ8i+jzep8XJWq0kUXEJYp9lWPJbAPAg9fTWfaLknZw8nbzeXhvHrpnMvGlHnYnpNfk0ymzcfrOilyw+fiyhyqNJts7G6zO52N1ka6cs3YsXeWGVVEWEktAGg2hWg2iU8D0nT3SexRbNK4ylc6tIwiTpkZKuuM1pI1pGK1lchRK0jVawSLGKxL4JRqxGqxAVxlJ1ZidRysIWoUboZRjcs68rBp7uc0yCJ7a2n2NfL225CNLrvqEqpfdimsfa36QJwMNQftnYjyEqrLmc8TEknzM4LOqYv7qVqViLqeHXh8Nes8Cy12RsJ7jr7KDq3n7oztvHppIqSvVtObkwXWfLxn2HSkAljgbFut9hDp+03IRGtyCCNNR58xPoG7eb2lI1ILDkQOWkhz6uM9yF67UB3PyB04T7jFr9g5CDVq208xzm7fKClU6vYwVF8Sx/l4/CZvfDeC/FLLa1VYPOtK21tuXXQaHqCfHkAPOedflal6sPngu/cfON52YWqOala/ce8xP8hKB10+RPLrrLDaWW9jl3OruSx6kDyUa+AEJs3Zpsbn7I6n08pTXt1Yz4zpl9vDV0f8AbVSff0P5T7z9G2zx9RUEcmGvznxLeLCOqqo/w3sU6kAABzpqTPq24G/1FeMtJqybHRQG7Crtxr71M8j5E63XZj+LOfSLsEUWCxBoC3hy8Z9U3c2h2+Hj3Hq9KFvvgcLfiDPnH0g7zUZSFErurfXXS+vsfzmp+i/J12ciEjiqstUgMGIUtxAnT703Bfyc/wAqd5laa5ZV5dctbDEchZ6H6cWYzubR1mfz8brNblVSkzaJOrSMZm48pr69JrM7HmfzKJOqxUsINhD2rANEqiE6cZ7EZ9BRYdFg0hknTGGQQ6wCwySsCj1xhDFkMYrl8kpquMpFKzGazOrKdNJKneTAZ1DKNSvhLRDDLNNeOuyWPnvZMORB+RlrsvYllrDUFU8WI05TXLjp4qvyEZQAchylNfKvXUhPFLFoVFCL0AmI29Zre+p6cptcmzRGPTQGfO7XJYknUkn85P4093TaeCarc3LUcSE6MeY90yoj+ys0VMWI11UgeYMvy58s2FbvdtRdmXXkgrjAVIOuljjUtp90afvGfG95NrnJz8jIsLcrClakacFSnRVHwAm63J2r2G0ACdK84dg3kMhdWpb4jjT4rKL6TN0WpyXuq5rcTYEHtczq3L0M8Lm7xzWX/XT0OKS8c6ZTGqNj+88pocluwpATTjdggPkTzLfIGZnY+e4PQEj5y5z68lqu37M9nUy8uh0YFeP3akfj5S39XPQeFYpEa7KHHxMnaaMTqR156z9JbnLh10KtTVAcI10KjnPiGxdtWYtlgrWg8bd9LaReq2ctdNdCDz8OUnt7DtucvkI9LA6Mi1HGq15ezoSDyPgZ5usa1e1/KT0+37ztjNWeJq25HqVM+HVbWbDzxdQdEDDiC+w6a95T6ERCjP8Aq76JTW5H+97SziPuLS2pXK2kVpqpx0AsQO1VHZkL1Yl+IjQDmfh5xZx67a2dPtjNqNR0PMe6L2Q/DoAB0AAHuHIQFk9T9PPkI5CSoy6pd2iV2Skno8ZjNpmfzaJrMyqUOdTJVSMrlVxJhLjMqlVasSnC0nTp0HTPoiwqwQhFloNGWFQwCmFUysLTKmGQxZDDIZbNJTiNGEaJoYdDOnNJTiNDo0URoZWj32U2jQitFlaFDSVgK7ebLK1cI6ty+ExwMu97sjvKuvhrpKFTOri/HJKMDCLBKYVTHtL062riXQMUYFWRx7SWKwZXHqCBA7QyL7GL5gsyOL2ranYkDXUa1dV069yOIJc7D2I17eKoOrf2nNz8WNTy166Uzu59RXbu4eFwvc2Sx1bhWvUW2nRQdQNC/jp8JqdjUm1uGtHWgHV2v0LuPEKg8+mrE8vCWmDuvRWdeHibxJ8T6+cuUqA5AAD05Txtzjn13Vrya+ow2buzhPn2A41WtSY168I4dLCXHMDqO6vLpyl1l4NdtYrtRbE8VcBhr5+kXy0A2hkHxOJjH4B7ZYYh4lB/10lsfwJbWW3i3Kxexayqs1sqEhVY9k1mnCrODrz5+BHhrrpLDdepF7cV1rWg+qgKg0B/RUOunnLLeA8OLY3kv5kCIbvjhe2vmeGvFOp8+yK/0wSez9/itLIvZGbItZL/AKIVsid4jlkVuElqHioyklFm1dZo8lZS5qSVPGXza5SZKTS5tcosxIhlbPJNknRR6fQFk1glhAZWMMphVMAphFMpKBhDCqYuDDK0pKWmUaHRoojQyNLykptGh0eJo0MjS00Xo4rQht0BJ6AaxVXlFvBt8AGqs6k+0R4CH1Q6VW1c7tLWbw10HugFaKq0KrSs0Xo2rQyRVGj+BjNY4Rep/D1jdh0f2Ts5rnCgcvE+Qn0XBxVrQIo5ASu2Ns5aUCjr+sfMy3rM8z5PL53qfRpDCCFAg0hRPOosptOkDagbxswVT07uQx/qjOxvY0PgzL8iZ5vBQozMe7nxCi+sDwI7SonX15/iYXEGjuP+bi+DAH+86eP+A2GMrHD1sh6MCJVbOTS67lz4KR7xxWaH8ZdueRPkPz5TM7A2yt99xUdwKFQ/tKraBv8AMY2fqiuLIrbGrYpbLT6YtZFbYzYYtYZPRpCOQJU5ay4vlXlCRp4z2akosyuaTMWUWYsQ0UrLznQrrznRRbMGEUwIMmpjwaMDCKYEGEBjylGUwqmAUwimUlAwhhVaLqYRWlJS2GkaFV4qrSj29t7hHZ1nveJ8pSUvQ+2949Naqj6FpnQ+vM9YqHhVaUmi9GVaHRoorQ1ZjzQHqFLEAcyeQm/3d2QKV4m9tuvp6Sm3Z2IFAtf2j7IPhNVW0G9Wzpj9bRmtohW8ZrecO8sfRoZWiSPDrZObWWUW96/aYjAkcJyuniOw10PxAPwhKrNSrjo1SN/r5we8w1en0ryj8TWog9lPxY1LeeNUf8imX4vWejVZXHWsr+0NJkdyFrWvSttftHrOunFxdlWxB08ijzVFu6Jjt3aezYaE97amUhU8tAuPaoHrrprr6xuuozWWmKWtD2NFbGlp9MXsMWsaGsaL2NJ6NALZW5MsLTEMiQp1NliUeYsvsoSlzBEGKdk5zyFZec6KPTTCTUwQMmDGMKDJgwQMmpjSlGUwimAUwimOUdTCKYurQeZmitCx8uQ8zGlYLbm1xWnCp77fhMibCTqeZMjlZZscs3iZBWlJQ6HVoVWi6tCKY80XoyjTS7t7F4yLXHdHQecpdh4Pa2AH2RzY+E+gUKFAA5ADSPKHR+toyjxBHh67I/fZVglkYrslelkOtknrLLFLIUWSvWyFFshrAk9uW99fSjJb8FEDu8f0Kn/tav8A5iV+8eQVycY6kK9OdWR4E9krjX/xMJuxfrhY/wD0K1+S6fyhzn9MuLLdE+X5zI1Z+m0BjH/i7MlPLgOExP8Amc/OXG08khqF/bd1/wDUzf0zK54K7cobX21r5c+QNNin8hG16GRurHilrSbvFrHjarRCxou5k3eAdpG04dhiV8asMTvMlRVmVKfLEuMmVGUJOniqYc55JsOc6AV8DJAyAMkIWEBkwYIGTBhAUGTUwIaEBjSgLxTJ7f2lxvwg91fzl1tjOFdZ8zyExpfUknqY0pRAZMGBUyYMaVhw0LUNSAOpOkWDS63bw+O3U9F5/GP2DWbDwRVWB+seZlsjxRTCq0aUOjaPDI8SV4ZXj9h0fSyGW2V6vCrZG8g6WC2wgtiC2yYth9AQ3pIK0k9e1sQHyNmNav8AaZTcDeR2LYjacNNVb1n9cqTqwPoOICXu+uXwYof9i+g/Niv858+3DyP08DzxWHpy4f7Tl5NePJOlczvNfUtruB2DnkKr6mJ8OFtaz+Fkr9u4QOfjXcta0QE689e14Ry9ztJ7ZfiosA69kxH3l5j8RIbXygz0ty7y1WD1AsQn4d4R96/4XMW72QDvPHeBZ5tVpHrtAO09ZoJmkrTIu0VuMM7Ra0ydokcgypy5aZBlVkxaaK5us6c3WdEFcgyQMhrPQYZREBkwYMGS1jAIDJBoMGBzcgIjE+ULM9vBm8VnDryEqwZ5bbxMW8zPFaHsBQZIGDBnoMbsowabHdejhr4vFpi1M2mw85SgQdRG7BfK0IrRZXk1aN2xpXhFeKh4RXjdgbV5NbIoHk1eHtujgskhZFBZJB4fIOlJ9IWSBgnXU8V1CgDrrxa/0zJbmYrfWzd+rXiIP3n0XTX90zT78Vh8dA3NRepI9Aj8jB7Ep4KXX9iyxR90PqPwac+53tSesrzIfV2q1/UPyJKxVrx9WobxSulf4B/TGLqT9Y49Qdaz8uPi/kZl89gteOpPOvIyK+ug0Ryefn3dD8Y1voJGzeyCZ5A2SDPDaCRaCZp4WkGaTtFzGLWtCM0XsMUxW8yryTLG9pWZBi0YQbrPZ4x5zohlws9nToQTEkJ5OjQElldvAfsvnOnQsyQkhOnQs9WSnToYVMSz2Gx4x7xOnRgrb1dB7oQTp0ICLJidOjsIJJZ06ZkhJTp0wKfev/Zj99fyM9xfYs++35LPZ0XX2b9LI/4v7r/wz55vQ5+s2LqeHi4tNe7xHFXU6eZ0nTpPX0MbzH9hPuJ/CJ6Z06OCLwZnTolENoCydOimI3yuyJ06JRivbrOnToGf/9k="/>
          <p:cNvSpPr>
            <a:spLocks noChangeAspect="1" noChangeArrowheads="1"/>
          </p:cNvSpPr>
          <p:nvPr/>
        </p:nvSpPr>
        <p:spPr bwMode="auto">
          <a:xfrm>
            <a:off x="155575" y="-884238"/>
            <a:ext cx="2466975" cy="1847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2909455" y="812799"/>
            <a:ext cx="42550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 smtClean="0">
                <a:solidFill>
                  <a:schemeClr val="bg1"/>
                </a:solidFill>
              </a:rPr>
              <a:t>Change mode </a:t>
            </a:r>
            <a:r>
              <a:rPr lang="fr-FR" sz="4400" b="1" dirty="0" smtClean="0">
                <a:solidFill>
                  <a:schemeClr val="bg1"/>
                </a:solidFill>
              </a:rPr>
              <a:t>!!!!</a:t>
            </a:r>
            <a:endParaRPr lang="fr-FR" sz="4400" b="1" dirty="0">
              <a:solidFill>
                <a:schemeClr val="bg1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  <p:grpSp>
        <p:nvGrpSpPr>
          <p:cNvPr id="3" name="Groupe 2"/>
          <p:cNvGrpSpPr/>
          <p:nvPr/>
        </p:nvGrpSpPr>
        <p:grpSpPr>
          <a:xfrm>
            <a:off x="1786945" y="2795231"/>
            <a:ext cx="2494095" cy="2435676"/>
            <a:chOff x="1786945" y="2795231"/>
            <a:chExt cx="2494095" cy="2435676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04" t="49057" r="46162" b="27419"/>
            <a:stretch/>
          </p:blipFill>
          <p:spPr>
            <a:xfrm>
              <a:off x="1926995" y="3335280"/>
              <a:ext cx="1924568" cy="1895627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1786945" y="2795231"/>
              <a:ext cx="249409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400" dirty="0" err="1" smtClean="0">
                  <a:solidFill>
                    <a:schemeClr val="bg1"/>
                  </a:solidFill>
                </a:rPr>
                <a:t>Diaphragm</a:t>
              </a:r>
              <a:r>
                <a:rPr lang="fr-FR" sz="2400" dirty="0" smtClean="0">
                  <a:solidFill>
                    <a:schemeClr val="bg1"/>
                  </a:solidFill>
                </a:rPr>
                <a:t> </a:t>
              </a:r>
              <a:r>
                <a:rPr lang="fr-FR" sz="2400" dirty="0">
                  <a:solidFill>
                    <a:schemeClr val="bg1"/>
                  </a:solidFill>
                </a:rPr>
                <a:t>:	</a:t>
              </a:r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5244946" y="3534140"/>
            <a:ext cx="2581984" cy="2312478"/>
            <a:chOff x="5244946" y="3534140"/>
            <a:chExt cx="2581984" cy="2312478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90" t="44568" r="44444" b="28675"/>
            <a:stretch/>
          </p:blipFill>
          <p:spPr>
            <a:xfrm>
              <a:off x="5412508" y="4069696"/>
              <a:ext cx="1955807" cy="1776922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5244946" y="3534140"/>
              <a:ext cx="25819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400" dirty="0" smtClean="0">
                  <a:solidFill>
                    <a:schemeClr val="bg1"/>
                  </a:solidFill>
                </a:rPr>
                <a:t>Speed </a:t>
              </a:r>
              <a:r>
                <a:rPr lang="fr-FR" sz="2400" dirty="0">
                  <a:solidFill>
                    <a:schemeClr val="bg1"/>
                  </a:solidFill>
                </a:rPr>
                <a:t>:	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161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2" descr="http://t0.gstatic.com/images?q=tbn:ANd9GcQc5I3GG2Oz55orjgD1A7LfwR6ps-wyzMz-rpg2kGiOpzu_B9pL"/>
          <p:cNvSpPr>
            <a:spLocks noChangeAspect="1" noChangeArrowheads="1"/>
          </p:cNvSpPr>
          <p:nvPr/>
        </p:nvSpPr>
        <p:spPr bwMode="auto">
          <a:xfrm>
            <a:off x="63500" y="-136525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54" name="AutoShape 6" descr="data:image/jpeg;base64,/9j/4AAQSkZJRgABAQAAAQABAAD/2wCEAAkGBhASEBIPDxAPEA8PEA8PDw8PDw8NDA8NFBAVFBQQEhIXGyYeFxkjGRIUHy8gIycpLCwsFR4xNTAqNSYrOCkBCQoKDgwOFw8PFykcHBwpKSkpKSkpLCkpKSwpKSkpKSkpKSkpKSwpKSksKSkpLCkpLCkpLCkpKSkpKSkpKSwpKf/AABEIAMIBAwMBIgACEQEDEQH/xAAcAAACAwEBAQEAAAAAAAAAAAADBAIFBgABBwj/xABBEAACAgEBBQUEBggDCQAAAAABAgADBBEFBhIhMRMiQVFhMnGBkQcUI3KhsSRCUoKywcLRM6LwNFNUYnN0kqOz/8QAGQEAAwEBAQAAAAAAAAAAAAAAAQIDAAQF/8QAJBEBAQEAAgICAgEFAAAAAAAAAAECAxESIQQxIkEyExRRYcH/2gAMAwEAAhEDEQA/APkAEkBOAkp19JOkgJwE9AjFrgJICeqJICNIV2k9AkgJMJGkBECSCyYSEFUbotDCwirCrTCpjw9FtAVYVUh1xodMWHxTtLIkMtcaTEjCYnpG6S1ootcIK42uLJjFh6StJiue9nHfq0DtCnSqwnkOzfn5d3SHxLL3eht09gXbQW2ygKtVR4VazX7Vx1A06D+8Ty8J63auwcLodGU+B9/iPWaDZtt2BjYleyrlZ8lh9YrvRmrUkd5+Iezz6xfeSj9IZjcLnKL2jKNEDjXur7tZxY1vz6v09Hm48Z4+4zrVwL1SweuAeudFjimlbZXF3SWVlcVsSTsWzSLpAsI26wLCJYvKWYSBEMywZEnTwEiRhSJAiKeUPSdJTpjJyQnBZNUliogSYWTWuGSmNIASpCLVGEojCY8eQCqUQy0RtMeM140pMktIpjw6YsfTFjNeLG8S2q5MWMV4ksq8SM14kbxJaq0w/SM14XpLSvDjVeFG8U7VVXgxXZfYnOsbPd6tnYoVGYcYqfIIB0dl5+PSaqrCkMzYhspsx+LSq6xbbFAUFnUAdSDy7oicvFd56jcW8513ohXs2mzICYWRW+PYruj38QVOEcQXj8Qeg8Y9Vunlk6LVTZ615CEfiBG7tlGzHTFdaeyR0cL2a8ynQNoByi2VubVYunClZ8GqDVsPcQ0588XNn1Krvfx9fbNb94OfiV/4aVIdNbBYLLOfgoA7vvmY3T3cyMoWZFzMmJjjjtssZtG8eEa9TPpmPsHHrpGLl0nI6lLnstLuNdeHUsRr6cpT3La2QcdaGq2cOH7FbPsW0YHjfxJ10iWckvel+Ocfj+CG17uzavkVrdQeIaqXGmn4DT3xXjqI7roR94D8Jrd6BjX100EHtVIKdkONuHTQjQeGkD+kYtars/QADmmVjJcPgwIYRpvk7tk7T5uPj315a6Y7IsRRqWGmoA56kk9AAOs9ytnWoFayqytbBqhdCoYen9ppLt59oWqy5deCq1FbqzXRabXtrYFVC6nkTprB27az87EtOccWipNGpSpX7Z7B7K6N0iXl5O/4hPi4kvvtkLEitqyyuq0ilqS9jklVtiRd1jtqxaxZKx0ZpR1g2EOywTCTq2QWgyIUiQYRDwPSdJToB7MrXDLVCpVGK6Z0SMClMYroh66I1XRKSFL10RmvHjFVEbrolJC0tXjRqrFjNVEcqx5WZJSleLGq8WN140brx5WZLaTqxYzXixyvHjKURvAlpOvEjVeNGUpjFdc1kiVBqxowmND11xhK5LW+krC6Y8OmNDKgjCJIa5KlY+R242Tk5F2dlM6YmPfdVQgcog4CUUEa8tSGJPiYf6KL3zXy2vqTJ4EWteOzswlbtxrWOR1HFUp1PPuiaX6Q9h0rhZFzPYqLxXdkvOt8ltQDp4asdfLqZiPomz0tyLceg27Pp7DtHtpyA111quiqLLLVK6AO2gVV6+M4+Xf49dvZ+PrOs+v02e5LB2y62CC6rJdW071gr1ICs/6wBUgS+vwvSUqW42FtSuqpWc7Sq793bCzXIWxu+w6c+ZOmnM9JsLKZXg5bJ7eT8zFzy2/5ZPM2eD4Skytnjym3ycaVGZiTr7liWbYwuXidZU5FOk2ebhyizcOT1HRlmLlilgltl0SstEjXTkq4gGEZeAYSa0AaQaFYQbCJVA9J090nQGX6UxmumTSqM11TohUK6Y3XTJVVRuuqUkBCqmN1USVVUbrrlswlRqpjldM6quN1VzozklryqmGLKo1Zgo9TpA7QyuyqZ+pA5e+YfIyXsYs7E6+GvIS+cktfQsfJrb2XU+4x1UnzGhmU6qSCOhEuKN5shf1g3vGsN47folreKs6zIRBq7Ko9TpMY292QeQ4B66SsvyXsbidixPnJ/wBC/slrfpvHja6doPkdJLP3lpSstW6s5HdA58/WfPFEKgi/2+e09U5btC12LM7Ek+ZA+U2+5mc71MHJPAdFY9SPfMbiJRp9o1gPkoBE0uDvTjU1hK635e7UnzJic+Lc9SJdI/SznLXs11PW11Ufu6uf4dPjKD6MNiYl+CLGrIt14nsLgKODXuqOgTnrz9SZXfSJtt8tEq4QoC2so6knVBzmK2fk2Vo2Otti0voHr4tUdh4HQdNR08Z5nJwb9R6fxbM4arbG1cLHzUuw2rJquUk82x24W56cvInvDlz8Zt8b6WcJm4LEtp18WCuungdR4T4DtKxhYVP6pIHu1mjwN2brcP6zUNSjHiUA6lBpzE5bfC9RffDnl96foOrIrtQWVOtiN7LIdVMUyaJ8i+jzep8XJWq0kUXEJYp9lWPJbAPAg9fTWfaLknZw8nbzeXhvHrpnMvGlHnYnpNfk0ymzcfrOilyw+fiyhyqNJts7G6zO52N1ka6cs3YsXeWGVVEWEktAGg2hWg2iU8D0nT3SexRbNK4ylc6tIwiTpkZKuuM1pI1pGK1lchRK0jVawSLGKxL4JRqxGqxAVxlJ1ZidRysIWoUboZRjcs68rBp7uc0yCJ7a2n2NfL225CNLrvqEqpfdimsfa36QJwMNQftnYjyEqrLmc8TEknzM4LOqYv7qVqViLqeHXh8Nes8Cy12RsJ7jr7KDq3n7oztvHppIqSvVtObkwXWfLxn2HSkAljgbFut9hDp+03IRGtyCCNNR58xPoG7eb2lI1ILDkQOWkhz6uM9yF67UB3PyB04T7jFr9g5CDVq208xzm7fKClU6vYwVF8Sx/l4/CZvfDeC/FLLa1VYPOtK21tuXXQaHqCfHkAPOedflal6sPngu/cfON52YWqOala/ce8xP8hKB10+RPLrrLDaWW9jl3OruSx6kDyUa+AEJs3Zpsbn7I6n08pTXt1Yz4zpl9vDV0f8AbVSff0P5T7z9G2zx9RUEcmGvznxLeLCOqqo/w3sU6kAABzpqTPq24G/1FeMtJqybHRQG7Crtxr71M8j5E63XZj+LOfSLsEUWCxBoC3hy8Z9U3c2h2+Hj3Hq9KFvvgcLfiDPnH0g7zUZSFErurfXXS+vsfzmp+i/J12ciEjiqstUgMGIUtxAnT703Bfyc/wAqd5laa5ZV5dctbDEchZ6H6cWYzubR1mfz8brNblVSkzaJOrSMZm48pr69JrM7HmfzKJOqxUsINhD2rANEqiE6cZ7EZ9BRYdFg0hknTGGQQ6wCwySsCj1xhDFkMYrl8kpquMpFKzGazOrKdNJKneTAZ1DKNSvhLRDDLNNeOuyWPnvZMORB+RlrsvYllrDUFU8WI05TXLjp4qvyEZQAchylNfKvXUhPFLFoVFCL0AmI29Zre+p6cptcmzRGPTQGfO7XJYknUkn85P4093TaeCarc3LUcSE6MeY90yoj+ys0VMWI11UgeYMvy58s2FbvdtRdmXXkgrjAVIOuljjUtp90afvGfG95NrnJz8jIsLcrClakacFSnRVHwAm63J2r2G0ACdK84dg3kMhdWpb4jjT4rKL6TN0WpyXuq5rcTYEHtczq3L0M8Lm7xzWX/XT0OKS8c6ZTGqNj+88pocluwpATTjdggPkTzLfIGZnY+e4PQEj5y5z68lqu37M9nUy8uh0YFeP3akfj5S39XPQeFYpEa7KHHxMnaaMTqR156z9JbnLh10KtTVAcI10KjnPiGxdtWYtlgrWg8bd9LaReq2ctdNdCDz8OUnt7DtucvkI9LA6Mi1HGq15ezoSDyPgZ5usa1e1/KT0+37ztjNWeJq25HqVM+HVbWbDzxdQdEDDiC+w6a95T6ERCjP8Aq76JTW5H+97SziPuLS2pXK2kVpqpx0AsQO1VHZkL1Yl+IjQDmfh5xZx67a2dPtjNqNR0PMe6L2Q/DoAB0AAHuHIQFk9T9PPkI5CSoy6pd2iV2Skno8ZjNpmfzaJrMyqUOdTJVSMrlVxJhLjMqlVasSnC0nTp0HTPoiwqwQhFloNGWFQwCmFUysLTKmGQxZDDIZbNJTiNGEaJoYdDOnNJTiNDo0URoZWj32U2jQitFlaFDSVgK7ebLK1cI6ty+ExwMu97sjvKuvhrpKFTOri/HJKMDCLBKYVTHtL062riXQMUYFWRx7SWKwZXHqCBA7QyL7GL5gsyOL2ranYkDXUa1dV069yOIJc7D2I17eKoOrf2nNz8WNTy166Uzu59RXbu4eFwvc2Sx1bhWvUW2nRQdQNC/jp8JqdjUm1uGtHWgHV2v0LuPEKg8+mrE8vCWmDuvRWdeHibxJ8T6+cuUqA5AAD05Txtzjn13Vrya+ow2buzhPn2A41WtSY168I4dLCXHMDqO6vLpyl1l4NdtYrtRbE8VcBhr5+kXy0A2hkHxOJjH4B7ZYYh4lB/10lsfwJbWW3i3Kxexayqs1sqEhVY9k1mnCrODrz5+BHhrrpLDdepF7cV1rWg+qgKg0B/RUOunnLLeA8OLY3kv5kCIbvjhe2vmeGvFOp8+yK/0wSez9/itLIvZGbItZL/AKIVsid4jlkVuElqHioyklFm1dZo8lZS5qSVPGXza5SZKTS5tcosxIhlbPJNknRR6fQFk1glhAZWMMphVMAphFMpKBhDCqYuDDK0pKWmUaHRoojQyNLykptGh0eJo0MjS00Xo4rQht0BJ6AaxVXlFvBt8AGqs6k+0R4CH1Q6VW1c7tLWbw10HugFaKq0KrSs0Xo2rQyRVGj+BjNY4Rep/D1jdh0f2Ts5rnCgcvE+Qn0XBxVrQIo5ASu2Ns5aUCjr+sfMy3rM8z5PL53qfRpDCCFAg0hRPOosptOkDagbxswVT07uQx/qjOxvY0PgzL8iZ5vBQozMe7nxCi+sDwI7SonX15/iYXEGjuP+bi+DAH+86eP+A2GMrHD1sh6MCJVbOTS67lz4KR7xxWaH8ZdueRPkPz5TM7A2yt99xUdwKFQ/tKraBv8AMY2fqiuLIrbGrYpbLT6YtZFbYzYYtYZPRpCOQJU5ay4vlXlCRp4z2akosyuaTMWUWYsQ0UrLznQrrznRRbMGEUwIMmpjwaMDCKYEGEBjylGUwqmAUwimUlAwhhVaLqYRWlJS2GkaFV4qrSj29t7hHZ1nveJ8pSUvQ+2949Naqj6FpnQ+vM9YqHhVaUmi9GVaHRoorQ1ZjzQHqFLEAcyeQm/3d2QKV4m9tuvp6Sm3Z2IFAtf2j7IPhNVW0G9Wzpj9bRmtohW8ZrecO8sfRoZWiSPDrZObWWUW96/aYjAkcJyuniOw10PxAPwhKrNSrjo1SN/r5we8w1en0ryj8TWog9lPxY1LeeNUf8imX4vWejVZXHWsr+0NJkdyFrWvSttftHrOunFxdlWxB08ijzVFu6Jjt3aezYaE97amUhU8tAuPaoHrrprr6xuuozWWmKWtD2NFbGlp9MXsMWsaGsaL2NJ6NALZW5MsLTEMiQp1NliUeYsvsoSlzBEGKdk5zyFZec6KPTTCTUwQMmDGMKDJgwQMmpjSlGUwimAUwimOUdTCKYurQeZmitCx8uQ8zGlYLbm1xWnCp77fhMibCTqeZMjlZZscs3iZBWlJQ6HVoVWi6tCKY80XoyjTS7t7F4yLXHdHQecpdh4Pa2AH2RzY+E+gUKFAA5ADSPKHR+toyjxBHh67I/fZVglkYrslelkOtknrLLFLIUWSvWyFFshrAk9uW99fSjJb8FEDu8f0Kn/tav8A5iV+8eQVycY6kK9OdWR4E9krjX/xMJuxfrhY/wD0K1+S6fyhzn9MuLLdE+X5zI1Z+m0BjH/i7MlPLgOExP8Amc/OXG08khqF/bd1/wDUzf0zK54K7cobX21r5c+QNNin8hG16GRurHilrSbvFrHjarRCxou5k3eAdpG04dhiV8asMTvMlRVmVKfLEuMmVGUJOniqYc55JsOc6AV8DJAyAMkIWEBkwYIGTBhAUGTUwIaEBjSgLxTJ7f2lxvwg91fzl1tjOFdZ8zyExpfUknqY0pRAZMGBUyYMaVhw0LUNSAOpOkWDS63bw+O3U9F5/GP2DWbDwRVWB+seZlsjxRTCq0aUOjaPDI8SV4ZXj9h0fSyGW2V6vCrZG8g6WC2wgtiC2yYth9AQ3pIK0k9e1sQHyNmNav8AaZTcDeR2LYjacNNVb1n9cqTqwPoOICXu+uXwYof9i+g/Niv858+3DyP08DzxWHpy4f7Tl5NePJOlczvNfUtruB2DnkKr6mJ8OFtaz+Fkr9u4QOfjXcta0QE689e14Ry9ztJ7ZfiosA69kxH3l5j8RIbXygz0ty7y1WD1AsQn4d4R96/4XMW72QDvPHeBZ5tVpHrtAO09ZoJmkrTIu0VuMM7Ra0ydokcgypy5aZBlVkxaaK5us6c3WdEFcgyQMhrPQYZREBkwYMGS1jAIDJBoMGBzcgIjE+ULM9vBm8VnDryEqwZ5bbxMW8zPFaHsBQZIGDBnoMbsowabHdejhr4vFpi1M2mw85SgQdRG7BfK0IrRZXk1aN2xpXhFeKh4RXjdgbV5NbIoHk1eHtujgskhZFBZJB4fIOlJ9IWSBgnXU8V1CgDrrxa/0zJbmYrfWzd+rXiIP3n0XTX90zT78Vh8dA3NRepI9Aj8jB7Ep4KXX9iyxR90PqPwac+53tSesrzIfV2q1/UPyJKxVrx9WobxSulf4B/TGLqT9Y49Qdaz8uPi/kZl89gteOpPOvIyK+ug0Ryefn3dD8Y1voJGzeyCZ5A2SDPDaCRaCZp4WkGaTtFzGLWtCM0XsMUxW8yryTLG9pWZBi0YQbrPZ4x5zohlws9nToQTEkJ5OjQElldvAfsvnOnQsyQkhOnQs9WSnToYVMSz2Gx4x7xOnRgrb1dB7oQTp0ICLJidOjsIJJZ06ZkhJTp0wKfev/Zj99fyM9xfYs++35LPZ0XX2b9LI/4v7r/wz55vQ5+s2LqeHi4tNe7xHFXU6eZ0nTpPX0MbzH9hPuJ/CJ6Z06OCLwZnTolENoCydOimI3yuyJ06JRivbrOnToGf/9k="/>
          <p:cNvSpPr>
            <a:spLocks noChangeAspect="1" noChangeArrowheads="1"/>
          </p:cNvSpPr>
          <p:nvPr/>
        </p:nvSpPr>
        <p:spPr bwMode="auto">
          <a:xfrm>
            <a:off x="155575" y="-884238"/>
            <a:ext cx="2466975" cy="1847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323908" y="1751285"/>
            <a:ext cx="27532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sz="2400" u="sng" dirty="0">
                <a:solidFill>
                  <a:schemeClr val="bg1"/>
                </a:solidFill>
              </a:rPr>
              <a:t> </a:t>
            </a:r>
            <a:r>
              <a:rPr lang="fr-FR" sz="2400" u="sng" dirty="0" smtClean="0">
                <a:solidFill>
                  <a:schemeClr val="bg1"/>
                </a:solidFill>
              </a:rPr>
              <a:t>The </a:t>
            </a:r>
            <a:r>
              <a:rPr lang="fr-FR" sz="2400" u="sng" dirty="0" err="1" smtClean="0">
                <a:solidFill>
                  <a:schemeClr val="bg1"/>
                </a:solidFill>
              </a:rPr>
              <a:t>histogram</a:t>
            </a:r>
            <a:r>
              <a:rPr lang="fr-FR" sz="2400" u="sng" dirty="0" smtClean="0">
                <a:solidFill>
                  <a:schemeClr val="bg1"/>
                </a:solidFill>
              </a:rPr>
              <a:t> </a:t>
            </a:r>
            <a:r>
              <a:rPr lang="fr-FR" sz="2400" u="sng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703782" y="1479497"/>
            <a:ext cx="4523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</a:rPr>
              <a:t>It </a:t>
            </a:r>
            <a:r>
              <a:rPr lang="fr-FR" sz="2400" dirty="0" err="1" smtClean="0">
                <a:solidFill>
                  <a:schemeClr val="bg1"/>
                </a:solidFill>
              </a:rPr>
              <a:t>allows</a:t>
            </a:r>
            <a:r>
              <a:rPr lang="fr-FR" sz="2400" dirty="0" smtClean="0">
                <a:solidFill>
                  <a:schemeClr val="bg1"/>
                </a:solidFill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</a:rPr>
              <a:t>you</a:t>
            </a:r>
            <a:r>
              <a:rPr lang="fr-FR" sz="2400" dirty="0" smtClean="0">
                <a:solidFill>
                  <a:schemeClr val="bg1"/>
                </a:solidFill>
              </a:rPr>
              <a:t> to </a:t>
            </a:r>
            <a:r>
              <a:rPr lang="fr-FR" sz="2400" dirty="0" err="1" smtClean="0">
                <a:solidFill>
                  <a:schemeClr val="bg1"/>
                </a:solidFill>
              </a:rPr>
              <a:t>see</a:t>
            </a:r>
            <a:r>
              <a:rPr lang="fr-FR" sz="2400" dirty="0" smtClean="0">
                <a:solidFill>
                  <a:schemeClr val="bg1"/>
                </a:solidFill>
              </a:rPr>
              <a:t> the </a:t>
            </a:r>
            <a:r>
              <a:rPr lang="fr-FR" sz="2400" dirty="0" err="1" smtClean="0">
                <a:solidFill>
                  <a:schemeClr val="bg1"/>
                </a:solidFill>
              </a:rPr>
              <a:t>dispension</a:t>
            </a:r>
            <a:r>
              <a:rPr lang="fr-FR" sz="2400" dirty="0" smtClean="0">
                <a:solidFill>
                  <a:schemeClr val="bg1"/>
                </a:solidFill>
              </a:rPr>
              <a:t> of the pixels in </a:t>
            </a:r>
            <a:r>
              <a:rPr lang="fr-FR" sz="2400" dirty="0" err="1" smtClean="0">
                <a:solidFill>
                  <a:schemeClr val="bg1"/>
                </a:solidFill>
              </a:rPr>
              <a:t>your</a:t>
            </a:r>
            <a:r>
              <a:rPr lang="fr-FR" sz="2400" dirty="0" smtClean="0">
                <a:solidFill>
                  <a:schemeClr val="bg1"/>
                </a:solidFill>
              </a:rPr>
              <a:t> image</a:t>
            </a:r>
            <a:endParaRPr lang="fr-FR" sz="2400" dirty="0">
              <a:solidFill>
                <a:schemeClr val="bg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622550" y="466526"/>
            <a:ext cx="4789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To help </a:t>
            </a:r>
            <a:r>
              <a:rPr lang="fr-FR" sz="2800" b="1" dirty="0" err="1" smtClean="0">
                <a:solidFill>
                  <a:schemeClr val="bg1"/>
                </a:solidFill>
              </a:rPr>
              <a:t>you</a:t>
            </a:r>
            <a:r>
              <a:rPr lang="fr-FR" sz="2800" b="1" dirty="0" smtClean="0">
                <a:solidFill>
                  <a:schemeClr val="bg1"/>
                </a:solidFill>
              </a:rPr>
              <a:t> manage </a:t>
            </a:r>
            <a:r>
              <a:rPr lang="fr-FR" sz="2800" b="1" dirty="0" err="1" smtClean="0">
                <a:solidFill>
                  <a:schemeClr val="bg1"/>
                </a:solidFill>
              </a:rPr>
              <a:t>exposure</a:t>
            </a:r>
            <a:r>
              <a:rPr lang="fr-FR" sz="2800" b="1" dirty="0" smtClean="0">
                <a:solidFill>
                  <a:schemeClr val="bg1"/>
                </a:solidFill>
              </a:rPr>
              <a:t> </a:t>
            </a:r>
            <a:r>
              <a:rPr lang="fr-FR" sz="2800" b="1" dirty="0">
                <a:solidFill>
                  <a:schemeClr val="bg1"/>
                </a:solidFill>
              </a:rPr>
              <a:t>: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1389062" y="2768139"/>
            <a:ext cx="5831840" cy="3747930"/>
            <a:chOff x="1389062" y="2768139"/>
            <a:chExt cx="5831840" cy="3747930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89062" y="2768139"/>
              <a:ext cx="5831840" cy="374793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096654" y="6243782"/>
              <a:ext cx="332509" cy="1570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2061646" y="6128389"/>
              <a:ext cx="4443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sur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671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2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2" descr="http://t0.gstatic.com/images?q=tbn:ANd9GcQc5I3GG2Oz55orjgD1A7LfwR6ps-wyzMz-rpg2kGiOpzu_B9pL"/>
          <p:cNvSpPr>
            <a:spLocks noChangeAspect="1" noChangeArrowheads="1"/>
          </p:cNvSpPr>
          <p:nvPr/>
        </p:nvSpPr>
        <p:spPr bwMode="auto">
          <a:xfrm>
            <a:off x="63500" y="-136525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54" name="AutoShape 6" descr="data:image/jpeg;base64,/9j/4AAQSkZJRgABAQAAAQABAAD/2wCEAAkGBhASEBIPDxAPEA8PEA8PDw8PDw8NDA8NFBAVFBQQEhIXGyYeFxkjGRIUHy8gIycpLCwsFR4xNTAqNSYrOCkBCQoKDgwOFw8PFykcHBwpKSkpKSkpLCkpKSwpKSkpKSkpKSkpKSwpKSksKSkpLCkpLCkpLCkpKSkpKSkpKSwpKf/AABEIAMIBAwMBIgACEQEDEQH/xAAcAAACAwEBAQEAAAAAAAAAAAADBAIFBgABBwj/xABBEAACAgEBBQUEBggDCQAAAAABAgADBBEFBhIhMRMiQVFhMnGBkQcUI3KhsSRCUoKywcLRM6LwNFNUYnN0kqOz/8QAGQEAAwEBAQAAAAAAAAAAAAAAAQIDAAQF/8QAJBEBAQEAAgICAgEFAAAAAAAAAAECAxESIQQxIkEyExRRYcH/2gAMAwEAAhEDEQA/APkAEkBOAkp19JOkgJwE9AjFrgJICeqJICNIV2k9AkgJMJGkBECSCyYSEFUbotDCwirCrTCpjw9FtAVYVUh1xodMWHxTtLIkMtcaTEjCYnpG6S1ootcIK42uLJjFh6StJiue9nHfq0DtCnSqwnkOzfn5d3SHxLL3eht09gXbQW2ygKtVR4VazX7Vx1A06D+8Ty8J63auwcLodGU+B9/iPWaDZtt2BjYleyrlZ8lh9YrvRmrUkd5+Iezz6xfeSj9IZjcLnKL2jKNEDjXur7tZxY1vz6v09Hm48Z4+4zrVwL1SweuAeudFjimlbZXF3SWVlcVsSTsWzSLpAsI26wLCJYvKWYSBEMywZEnTwEiRhSJAiKeUPSdJTpjJyQnBZNUliogSYWTWuGSmNIASpCLVGEojCY8eQCqUQy0RtMeM140pMktIpjw6YsfTFjNeLG8S2q5MWMV4ksq8SM14kbxJaq0w/SM14XpLSvDjVeFG8U7VVXgxXZfYnOsbPd6tnYoVGYcYqfIIB0dl5+PSaqrCkMzYhspsx+LSq6xbbFAUFnUAdSDy7oicvFd56jcW8513ohXs2mzICYWRW+PYruj38QVOEcQXj8Qeg8Y9Vunlk6LVTZ615CEfiBG7tlGzHTFdaeyR0cL2a8ynQNoByi2VubVYunClZ8GqDVsPcQ0588XNn1Krvfx9fbNb94OfiV/4aVIdNbBYLLOfgoA7vvmY3T3cyMoWZFzMmJjjjtssZtG8eEa9TPpmPsHHrpGLl0nI6lLnstLuNdeHUsRr6cpT3La2QcdaGq2cOH7FbPsW0YHjfxJ10iWckvel+Ocfj+CG17uzavkVrdQeIaqXGmn4DT3xXjqI7roR94D8Jrd6BjX100EHtVIKdkONuHTQjQeGkD+kYtars/QADmmVjJcPgwIYRpvk7tk7T5uPj315a6Y7IsRRqWGmoA56kk9AAOs9ytnWoFayqytbBqhdCoYen9ppLt59oWqy5deCq1FbqzXRabXtrYFVC6nkTprB27az87EtOccWipNGpSpX7Z7B7K6N0iXl5O/4hPi4kvvtkLEitqyyuq0ilqS9jklVtiRd1jtqxaxZKx0ZpR1g2EOywTCTq2QWgyIUiQYRDwPSdJToB7MrXDLVCpVGK6Z0SMClMYroh66I1XRKSFL10RmvHjFVEbrolJC0tXjRqrFjNVEcqx5WZJSleLGq8WN140brx5WZLaTqxYzXixyvHjKURvAlpOvEjVeNGUpjFdc1kiVBqxowmND11xhK5LW+krC6Y8OmNDKgjCJIa5KlY+R242Tk5F2dlM6YmPfdVQgcog4CUUEa8tSGJPiYf6KL3zXy2vqTJ4EWteOzswlbtxrWOR1HFUp1PPuiaX6Q9h0rhZFzPYqLxXdkvOt8ltQDp4asdfLqZiPomz0tyLceg27Pp7DtHtpyA111quiqLLLVK6AO2gVV6+M4+Xf49dvZ+PrOs+v02e5LB2y62CC6rJdW071gr1ICs/6wBUgS+vwvSUqW42FtSuqpWc7Sq793bCzXIWxu+w6c+ZOmnM9JsLKZXg5bJ7eT8zFzy2/5ZPM2eD4Skytnjym3ycaVGZiTr7liWbYwuXidZU5FOk2ebhyizcOT1HRlmLlilgltl0SstEjXTkq4gGEZeAYSa0AaQaFYQbCJVA9J090nQGX6UxmumTSqM11TohUK6Y3XTJVVRuuqUkBCqmN1USVVUbrrlswlRqpjldM6quN1VzozklryqmGLKo1Zgo9TpA7QyuyqZ+pA5e+YfIyXsYs7E6+GvIS+cktfQsfJrb2XU+4x1UnzGhmU6qSCOhEuKN5shf1g3vGsN47folreKs6zIRBq7Ko9TpMY292QeQ4B66SsvyXsbidixPnJ/wBC/slrfpvHja6doPkdJLP3lpSstW6s5HdA58/WfPFEKgi/2+e09U5btC12LM7Ek+ZA+U2+5mc71MHJPAdFY9SPfMbiJRp9o1gPkoBE0uDvTjU1hK635e7UnzJic+Lc9SJdI/SznLXs11PW11Ufu6uf4dPjKD6MNiYl+CLGrIt14nsLgKODXuqOgTnrz9SZXfSJtt8tEq4QoC2so6knVBzmK2fk2Vo2Otti0voHr4tUdh4HQdNR08Z5nJwb9R6fxbM4arbG1cLHzUuw2rJquUk82x24W56cvInvDlz8Zt8b6WcJm4LEtp18WCuungdR4T4DtKxhYVP6pIHu1mjwN2brcP6zUNSjHiUA6lBpzE5bfC9RffDnl96foOrIrtQWVOtiN7LIdVMUyaJ8i+jzep8XJWq0kUXEJYp9lWPJbAPAg9fTWfaLknZw8nbzeXhvHrpnMvGlHnYnpNfk0ymzcfrOilyw+fiyhyqNJts7G6zO52N1ka6cs3YsXeWGVVEWEktAGg2hWg2iU8D0nT3SexRbNK4ylc6tIwiTpkZKuuM1pI1pGK1lchRK0jVawSLGKxL4JRqxGqxAVxlJ1ZidRysIWoUboZRjcs68rBp7uc0yCJ7a2n2NfL225CNLrvqEqpfdimsfa36QJwMNQftnYjyEqrLmc8TEknzM4LOqYv7qVqViLqeHXh8Nes8Cy12RsJ7jr7KDq3n7oztvHppIqSvVtObkwXWfLxn2HSkAljgbFut9hDp+03IRGtyCCNNR58xPoG7eb2lI1ILDkQOWkhz6uM9yF67UB3PyB04T7jFr9g5CDVq208xzm7fKClU6vYwVF8Sx/l4/CZvfDeC/FLLa1VYPOtK21tuXXQaHqCfHkAPOedflal6sPngu/cfON52YWqOala/ce8xP8hKB10+RPLrrLDaWW9jl3OruSx6kDyUa+AEJs3Zpsbn7I6n08pTXt1Yz4zpl9vDV0f8AbVSff0P5T7z9G2zx9RUEcmGvznxLeLCOqqo/w3sU6kAABzpqTPq24G/1FeMtJqybHRQG7Crtxr71M8j5E63XZj+LOfSLsEUWCxBoC3hy8Z9U3c2h2+Hj3Hq9KFvvgcLfiDPnH0g7zUZSFErurfXXS+vsfzmp+i/J12ciEjiqstUgMGIUtxAnT703Bfyc/wAqd5laa5ZV5dctbDEchZ6H6cWYzubR1mfz8brNblVSkzaJOrSMZm48pr69JrM7HmfzKJOqxUsINhD2rANEqiE6cZ7EZ9BRYdFg0hknTGGQQ6wCwySsCj1xhDFkMYrl8kpquMpFKzGazOrKdNJKneTAZ1DKNSvhLRDDLNNeOuyWPnvZMORB+RlrsvYllrDUFU8WI05TXLjp4qvyEZQAchylNfKvXUhPFLFoVFCL0AmI29Zre+p6cptcmzRGPTQGfO7XJYknUkn85P4093TaeCarc3LUcSE6MeY90yoj+ys0VMWI11UgeYMvy58s2FbvdtRdmXXkgrjAVIOuljjUtp90afvGfG95NrnJz8jIsLcrClakacFSnRVHwAm63J2r2G0ACdK84dg3kMhdWpb4jjT4rKL6TN0WpyXuq5rcTYEHtczq3L0M8Lm7xzWX/XT0OKS8c6ZTGqNj+88pocluwpATTjdggPkTzLfIGZnY+e4PQEj5y5z68lqu37M9nUy8uh0YFeP3akfj5S39XPQeFYpEa7KHHxMnaaMTqR156z9JbnLh10KtTVAcI10KjnPiGxdtWYtlgrWg8bd9LaReq2ctdNdCDz8OUnt7DtucvkI9LA6Mi1HGq15ezoSDyPgZ5usa1e1/KT0+37ztjNWeJq25HqVM+HVbWbDzxdQdEDDiC+w6a95T6ERCjP8Aq76JTW5H+97SziPuLS2pXK2kVpqpx0AsQO1VHZkL1Yl+IjQDmfh5xZx67a2dPtjNqNR0PMe6L2Q/DoAB0AAHuHIQFk9T9PPkI5CSoy6pd2iV2Skno8ZjNpmfzaJrMyqUOdTJVSMrlVxJhLjMqlVasSnC0nTp0HTPoiwqwQhFloNGWFQwCmFUysLTKmGQxZDDIZbNJTiNGEaJoYdDOnNJTiNDo0URoZWj32U2jQitFlaFDSVgK7ebLK1cI6ty+ExwMu97sjvKuvhrpKFTOri/HJKMDCLBKYVTHtL062riXQMUYFWRx7SWKwZXHqCBA7QyL7GL5gsyOL2ranYkDXUa1dV069yOIJc7D2I17eKoOrf2nNz8WNTy166Uzu59RXbu4eFwvc2Sx1bhWvUW2nRQdQNC/jp8JqdjUm1uGtHWgHV2v0LuPEKg8+mrE8vCWmDuvRWdeHibxJ8T6+cuUqA5AAD05Txtzjn13Vrya+ow2buzhPn2A41WtSY168I4dLCXHMDqO6vLpyl1l4NdtYrtRbE8VcBhr5+kXy0A2hkHxOJjH4B7ZYYh4lB/10lsfwJbWW3i3Kxexayqs1sqEhVY9k1mnCrODrz5+BHhrrpLDdepF7cV1rWg+qgKg0B/RUOunnLLeA8OLY3kv5kCIbvjhe2vmeGvFOp8+yK/0wSez9/itLIvZGbItZL/AKIVsid4jlkVuElqHioyklFm1dZo8lZS5qSVPGXza5SZKTS5tcosxIhlbPJNknRR6fQFk1glhAZWMMphVMAphFMpKBhDCqYuDDK0pKWmUaHRoojQyNLykptGh0eJo0MjS00Xo4rQht0BJ6AaxVXlFvBt8AGqs6k+0R4CH1Q6VW1c7tLWbw10HugFaKq0KrSs0Xo2rQyRVGj+BjNY4Rep/D1jdh0f2Ts5rnCgcvE+Qn0XBxVrQIo5ASu2Ns5aUCjr+sfMy3rM8z5PL53qfRpDCCFAg0hRPOosptOkDagbxswVT07uQx/qjOxvY0PgzL8iZ5vBQozMe7nxCi+sDwI7SonX15/iYXEGjuP+bi+DAH+86eP+A2GMrHD1sh6MCJVbOTS67lz4KR7xxWaH8ZdueRPkPz5TM7A2yt99xUdwKFQ/tKraBv8AMY2fqiuLIrbGrYpbLT6YtZFbYzYYtYZPRpCOQJU5ay4vlXlCRp4z2akosyuaTMWUWYsQ0UrLznQrrznRRbMGEUwIMmpjwaMDCKYEGEBjylGUwqmAUwimUlAwhhVaLqYRWlJS2GkaFV4qrSj29t7hHZ1nveJ8pSUvQ+2949Naqj6FpnQ+vM9YqHhVaUmi9GVaHRoorQ1ZjzQHqFLEAcyeQm/3d2QKV4m9tuvp6Sm3Z2IFAtf2j7IPhNVW0G9Wzpj9bRmtohW8ZrecO8sfRoZWiSPDrZObWWUW96/aYjAkcJyuniOw10PxAPwhKrNSrjo1SN/r5we8w1en0ryj8TWog9lPxY1LeeNUf8imX4vWejVZXHWsr+0NJkdyFrWvSttftHrOunFxdlWxB08ijzVFu6Jjt3aezYaE97amUhU8tAuPaoHrrprr6xuuozWWmKWtD2NFbGlp9MXsMWsaGsaL2NJ6NALZW5MsLTEMiQp1NliUeYsvsoSlzBEGKdk5zyFZec6KPTTCTUwQMmDGMKDJgwQMmpjSlGUwimAUwimOUdTCKYurQeZmitCx8uQ8zGlYLbm1xWnCp77fhMibCTqeZMjlZZscs3iZBWlJQ6HVoVWi6tCKY80XoyjTS7t7F4yLXHdHQecpdh4Pa2AH2RzY+E+gUKFAA5ADSPKHR+toyjxBHh67I/fZVglkYrslelkOtknrLLFLIUWSvWyFFshrAk9uW99fSjJb8FEDu8f0Kn/tav8A5iV+8eQVycY6kK9OdWR4E9krjX/xMJuxfrhY/wD0K1+S6fyhzn9MuLLdE+X5zI1Z+m0BjH/i7MlPLgOExP8Amc/OXG08khqF/bd1/wDUzf0zK54K7cobX21r5c+QNNin8hG16GRurHilrSbvFrHjarRCxou5k3eAdpG04dhiV8asMTvMlRVmVKfLEuMmVGUJOniqYc55JsOc6AV8DJAyAMkIWEBkwYIGTBhAUGTUwIaEBjSgLxTJ7f2lxvwg91fzl1tjOFdZ8zyExpfUknqY0pRAZMGBUyYMaVhw0LUNSAOpOkWDS63bw+O3U9F5/GP2DWbDwRVWB+seZlsjxRTCq0aUOjaPDI8SV4ZXj9h0fSyGW2V6vCrZG8g6WC2wgtiC2yYth9AQ3pIK0k9e1sQHyNmNav8AaZTcDeR2LYjacNNVb1n9cqTqwPoOICXu+uXwYof9i+g/Niv858+3DyP08DzxWHpy4f7Tl5NePJOlczvNfUtruB2DnkKr6mJ8OFtaz+Fkr9u4QOfjXcta0QE689e14Ry9ztJ7ZfiosA69kxH3l5j8RIbXygz0ty7y1WD1AsQn4d4R96/4XMW72QDvPHeBZ5tVpHrtAO09ZoJmkrTIu0VuMM7Ra0ydokcgypy5aZBlVkxaaK5us6c3WdEFcgyQMhrPQYZREBkwYMGS1jAIDJBoMGBzcgIjE+ULM9vBm8VnDryEqwZ5bbxMW8zPFaHsBQZIGDBnoMbsowabHdejhr4vFpi1M2mw85SgQdRG7BfK0IrRZXk1aN2xpXhFeKh4RXjdgbV5NbIoHk1eHtujgskhZFBZJB4fIOlJ9IWSBgnXU8V1CgDrrxa/0zJbmYrfWzd+rXiIP3n0XTX90zT78Vh8dA3NRepI9Aj8jB7Ep4KXX9iyxR90PqPwac+53tSesrzIfV2q1/UPyJKxVrx9WobxSulf4B/TGLqT9Y49Qdaz8uPi/kZl89gteOpPOvIyK+ug0Ryefn3dD8Y1voJGzeyCZ5A2SDPDaCRaCZp4WkGaTtFzGLWtCM0XsMUxW8yryTLG9pWZBi0YQbrPZ4x5zohlws9nToQTEkJ5OjQElldvAfsvnOnQsyQkhOnQs9WSnToYVMSz2Gx4x7xOnRgrb1dB7oQTp0ICLJidOjsIJJZ06ZkhJTp0wKfev/Zj99fyM9xfYs++35LPZ0XX2b9LI/4v7r/wz55vQ5+s2LqeHi4tNe7xHFXU6eZ0nTpPX0MbzH9hPuJ/CJ6Z06OCLwZnTolENoCydOimI3yuyJ06JRivbrOnToGf/9k="/>
          <p:cNvSpPr>
            <a:spLocks noChangeAspect="1" noChangeArrowheads="1"/>
          </p:cNvSpPr>
          <p:nvPr/>
        </p:nvSpPr>
        <p:spPr bwMode="auto">
          <a:xfrm>
            <a:off x="155575" y="-884238"/>
            <a:ext cx="2466975" cy="1847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294725" y="1582544"/>
            <a:ext cx="39521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sz="2400" u="sng" dirty="0">
                <a:solidFill>
                  <a:schemeClr val="bg1"/>
                </a:solidFill>
              </a:rPr>
              <a:t> </a:t>
            </a:r>
            <a:r>
              <a:rPr lang="fr-FR" sz="2400" u="sng" dirty="0" err="1" smtClean="0">
                <a:solidFill>
                  <a:schemeClr val="bg1"/>
                </a:solidFill>
              </a:rPr>
              <a:t>Exposure</a:t>
            </a:r>
            <a:r>
              <a:rPr lang="fr-FR" sz="2400" u="sng" dirty="0" smtClean="0">
                <a:solidFill>
                  <a:schemeClr val="bg1"/>
                </a:solidFill>
              </a:rPr>
              <a:t> compensation :</a:t>
            </a:r>
            <a:endParaRPr lang="fr-FR" sz="2400" u="sng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36880" y="2333815"/>
            <a:ext cx="3647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FFFFFF"/>
                </a:solidFill>
              </a:rPr>
              <a:t>It </a:t>
            </a:r>
            <a:r>
              <a:rPr lang="fr-FR" sz="2400" dirty="0" err="1" smtClean="0">
                <a:solidFill>
                  <a:srgbClr val="FFFFFF"/>
                </a:solidFill>
              </a:rPr>
              <a:t>allows</a:t>
            </a:r>
            <a:r>
              <a:rPr lang="fr-FR" sz="2400" dirty="0" smtClean="0">
                <a:solidFill>
                  <a:srgbClr val="FFFFFF"/>
                </a:solidFill>
              </a:rPr>
              <a:t> </a:t>
            </a:r>
            <a:r>
              <a:rPr lang="fr-FR" sz="2400" dirty="0" err="1" smtClean="0">
                <a:solidFill>
                  <a:srgbClr val="FFFFFF"/>
                </a:solidFill>
              </a:rPr>
              <a:t>you</a:t>
            </a:r>
            <a:r>
              <a:rPr lang="fr-FR" sz="2400" dirty="0" smtClean="0">
                <a:solidFill>
                  <a:srgbClr val="FFFFFF"/>
                </a:solidFill>
              </a:rPr>
              <a:t> to </a:t>
            </a:r>
            <a:r>
              <a:rPr lang="fr-FR" sz="2400" dirty="0" err="1" smtClean="0">
                <a:solidFill>
                  <a:srgbClr val="FFFFFF"/>
                </a:solidFill>
              </a:rPr>
              <a:t>modify</a:t>
            </a:r>
            <a:r>
              <a:rPr lang="fr-FR" sz="2400" dirty="0" smtClean="0">
                <a:solidFill>
                  <a:srgbClr val="FFFFFF"/>
                </a:solidFill>
              </a:rPr>
              <a:t> the </a:t>
            </a:r>
            <a:r>
              <a:rPr lang="fr-FR" sz="2400" dirty="0" err="1" smtClean="0">
                <a:solidFill>
                  <a:srgbClr val="FFFFFF"/>
                </a:solidFill>
              </a:rPr>
              <a:t>exposure</a:t>
            </a:r>
            <a:r>
              <a:rPr lang="fr-FR" sz="2400" dirty="0" smtClean="0">
                <a:solidFill>
                  <a:srgbClr val="FFFFFF"/>
                </a:solidFill>
              </a:rPr>
              <a:t> value </a:t>
            </a:r>
            <a:r>
              <a:rPr lang="fr-FR" sz="2400" dirty="0" err="1" smtClean="0">
                <a:solidFill>
                  <a:srgbClr val="FFFFFF"/>
                </a:solidFill>
              </a:rPr>
              <a:t>proposed</a:t>
            </a:r>
            <a:r>
              <a:rPr lang="fr-FR" sz="2400" dirty="0" smtClean="0">
                <a:solidFill>
                  <a:srgbClr val="FFFFFF"/>
                </a:solidFill>
              </a:rPr>
              <a:t> by the camera .</a:t>
            </a:r>
            <a:endParaRPr lang="fr-FR" sz="2400" dirty="0">
              <a:solidFill>
                <a:srgbClr val="FFFFFF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239" y="543560"/>
            <a:ext cx="1691640" cy="169164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006600"/>
            <a:ext cx="1926962" cy="129126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880" y="3991302"/>
            <a:ext cx="8249920" cy="183698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14854" y="2054867"/>
            <a:ext cx="7621189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fr-FR" sz="44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Thank</a:t>
            </a:r>
            <a:r>
              <a:rPr lang="fr-FR" sz="4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sz="44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you</a:t>
            </a:r>
            <a:r>
              <a:rPr lang="fr-FR" sz="4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for </a:t>
            </a:r>
            <a:r>
              <a:rPr lang="fr-FR" sz="44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your</a:t>
            </a:r>
            <a:r>
              <a:rPr lang="fr-FR" sz="4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attention.</a:t>
            </a:r>
            <a:endParaRPr lang="fr-FR" sz="4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61442" name="Picture 2" descr="F:\Panorama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8014" y="3072982"/>
            <a:ext cx="8644535" cy="2744762"/>
          </a:xfrm>
          <a:prstGeom prst="rect">
            <a:avLst/>
          </a:prstGeom>
          <a:noFill/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4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6911" y="1726734"/>
            <a:ext cx="3339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smtClean="0">
                <a:solidFill>
                  <a:srgbClr val="FFFFFF"/>
                </a:solidFill>
                <a:latin typeface="American Typewriter"/>
                <a:cs typeface="American Typewriter"/>
              </a:rPr>
              <a:t>The </a:t>
            </a:r>
            <a:r>
              <a:rPr lang="fr-FR" sz="2800" b="1" dirty="0" err="1" smtClean="0">
                <a:solidFill>
                  <a:srgbClr val="FFFFFF"/>
                </a:solidFill>
                <a:latin typeface="American Typewriter"/>
                <a:cs typeface="American Typewriter"/>
              </a:rPr>
              <a:t>rule</a:t>
            </a:r>
            <a:r>
              <a:rPr lang="fr-FR" sz="2800" b="1" dirty="0" smtClean="0">
                <a:solidFill>
                  <a:srgbClr val="FFFFFF"/>
                </a:solidFill>
                <a:latin typeface="American Typewriter"/>
                <a:cs typeface="American Typewriter"/>
              </a:rPr>
              <a:t> of </a:t>
            </a:r>
            <a:r>
              <a:rPr lang="fr-FR" sz="2800" b="1" dirty="0" err="1" smtClean="0">
                <a:solidFill>
                  <a:srgbClr val="FFFFFF"/>
                </a:solidFill>
                <a:latin typeface="American Typewriter"/>
                <a:cs typeface="American Typewriter"/>
              </a:rPr>
              <a:t>thirds</a:t>
            </a:r>
            <a:r>
              <a:rPr lang="fr-FR" sz="2800" b="1" dirty="0" smtClean="0">
                <a:solidFill>
                  <a:srgbClr val="FFFFFF"/>
                </a:solidFill>
                <a:latin typeface="American Typewriter"/>
                <a:cs typeface="American Typewriter"/>
              </a:rPr>
              <a:t> :</a:t>
            </a:r>
            <a:endParaRPr lang="fr-FR" sz="2800" b="1" dirty="0">
              <a:solidFill>
                <a:srgbClr val="FFFFFF"/>
              </a:solidFill>
              <a:latin typeface="American Typewriter"/>
              <a:cs typeface="American Typewriter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06911" y="2776420"/>
            <a:ext cx="2695653" cy="2982762"/>
            <a:chOff x="3378614" y="2776420"/>
            <a:chExt cx="2695653" cy="2982762"/>
          </a:xfrm>
        </p:grpSpPr>
        <p:pic>
          <p:nvPicPr>
            <p:cNvPr id="9224" name="Picture 8" descr="Règle des tiers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78614" y="2776420"/>
              <a:ext cx="2695653" cy="1967099"/>
            </a:xfrm>
            <a:prstGeom prst="rect">
              <a:avLst/>
            </a:prstGeom>
            <a:noFill/>
          </p:spPr>
        </p:pic>
        <p:sp>
          <p:nvSpPr>
            <p:cNvPr id="23" name="Rectangle 22"/>
            <p:cNvSpPr/>
            <p:nvPr/>
          </p:nvSpPr>
          <p:spPr>
            <a:xfrm>
              <a:off x="3378614" y="4743519"/>
              <a:ext cx="2695653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000" dirty="0">
                  <a:solidFill>
                    <a:schemeClr val="bg1"/>
                  </a:solidFill>
                </a:rPr>
                <a:t>Placez </a:t>
              </a:r>
              <a:r>
                <a:rPr lang="fr-FR" sz="2000" dirty="0" smtClean="0">
                  <a:solidFill>
                    <a:schemeClr val="bg1"/>
                  </a:solidFill>
                </a:rPr>
                <a:t>the horizon on the </a:t>
              </a:r>
              <a:r>
                <a:rPr lang="fr-FR" sz="2000" dirty="0" err="1" smtClean="0">
                  <a:solidFill>
                    <a:schemeClr val="bg1"/>
                  </a:solidFill>
                </a:rPr>
                <a:t>upper</a:t>
              </a:r>
              <a:r>
                <a:rPr lang="fr-FR" sz="2000" dirty="0" smtClean="0">
                  <a:solidFill>
                    <a:schemeClr val="bg1"/>
                  </a:solidFill>
                </a:rPr>
                <a:t> or </a:t>
              </a:r>
              <a:r>
                <a:rPr lang="fr-FR" sz="2000" dirty="0" err="1" smtClean="0">
                  <a:solidFill>
                    <a:schemeClr val="bg1"/>
                  </a:solidFill>
                </a:rPr>
                <a:t>lower</a:t>
              </a:r>
              <a:r>
                <a:rPr lang="fr-FR" sz="2000" dirty="0" smtClean="0">
                  <a:solidFill>
                    <a:schemeClr val="bg1"/>
                  </a:solidFill>
                </a:rPr>
                <a:t> </a:t>
              </a:r>
              <a:r>
                <a:rPr lang="fr-FR" sz="2000" dirty="0" err="1" smtClean="0">
                  <a:solidFill>
                    <a:schemeClr val="bg1"/>
                  </a:solidFill>
                </a:rPr>
                <a:t>third</a:t>
              </a:r>
              <a:r>
                <a:rPr lang="fr-FR" sz="2000" dirty="0" smtClean="0">
                  <a:solidFill>
                    <a:schemeClr val="bg1"/>
                  </a:solidFill>
                </a:rPr>
                <a:t> of the image.</a:t>
              </a:r>
              <a:endParaRPr lang="fr-FR" sz="2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9012" y="733276"/>
            <a:ext cx="3961294" cy="262198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0947" y="3928277"/>
            <a:ext cx="3961294" cy="264614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32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Portrait et règle des tier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694" y="2732353"/>
            <a:ext cx="1877268" cy="2468260"/>
          </a:xfrm>
          <a:prstGeom prst="rect">
            <a:avLst/>
          </a:prstGeom>
          <a:noFill/>
        </p:spPr>
      </p:pic>
      <p:pic>
        <p:nvPicPr>
          <p:cNvPr id="46084" name="Picture 4" descr="Portrait et règle des tier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28029" y="2732353"/>
            <a:ext cx="1877268" cy="2468260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628703" y="5607176"/>
            <a:ext cx="67631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Putting the </a:t>
            </a:r>
            <a:r>
              <a:rPr lang="fr-FR" sz="2400" dirty="0" err="1" smtClean="0">
                <a:solidFill>
                  <a:schemeClr val="bg1"/>
                </a:solidFill>
              </a:rPr>
              <a:t>subject’s</a:t>
            </a:r>
            <a:r>
              <a:rPr lang="fr-FR" sz="2400" dirty="0" smtClean="0">
                <a:solidFill>
                  <a:schemeClr val="bg1"/>
                </a:solidFill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</a:rPr>
              <a:t>eye</a:t>
            </a:r>
            <a:r>
              <a:rPr lang="fr-FR" sz="2400" dirty="0" err="1">
                <a:solidFill>
                  <a:schemeClr val="bg1"/>
                </a:solidFill>
              </a:rPr>
              <a:t>s</a:t>
            </a:r>
            <a:r>
              <a:rPr lang="fr-FR" sz="2400" dirty="0" smtClean="0">
                <a:solidFill>
                  <a:schemeClr val="bg1"/>
                </a:solidFill>
              </a:rPr>
              <a:t> in a line of force </a:t>
            </a:r>
            <a:r>
              <a:rPr lang="fr-FR" sz="2400" dirty="0" err="1" smtClean="0">
                <a:solidFill>
                  <a:schemeClr val="bg1"/>
                </a:solidFill>
              </a:rPr>
              <a:t>will</a:t>
            </a:r>
            <a:r>
              <a:rPr lang="fr-FR" sz="2400" dirty="0" smtClean="0">
                <a:solidFill>
                  <a:schemeClr val="bg1"/>
                </a:solidFill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</a:rPr>
              <a:t>give</a:t>
            </a:r>
            <a:r>
              <a:rPr lang="fr-FR" sz="2400" dirty="0" smtClean="0">
                <a:solidFill>
                  <a:schemeClr val="bg1"/>
                </a:solidFill>
              </a:rPr>
              <a:t> more </a:t>
            </a:r>
            <a:r>
              <a:rPr lang="fr-FR" sz="2400" dirty="0" err="1" smtClean="0">
                <a:solidFill>
                  <a:schemeClr val="bg1"/>
                </a:solidFill>
              </a:rPr>
              <a:t>strength</a:t>
            </a:r>
            <a:r>
              <a:rPr lang="fr-FR" sz="2400" dirty="0" smtClean="0">
                <a:solidFill>
                  <a:schemeClr val="bg1"/>
                </a:solidFill>
              </a:rPr>
              <a:t> to the image …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15" name="Striped Right Arrow 14"/>
          <p:cNvSpPr/>
          <p:nvPr/>
        </p:nvSpPr>
        <p:spPr>
          <a:xfrm>
            <a:off x="853014" y="5750003"/>
            <a:ext cx="750627" cy="461665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2095" y="468374"/>
            <a:ext cx="3370778" cy="507647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85602" y="1744242"/>
            <a:ext cx="3339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smtClean="0">
                <a:solidFill>
                  <a:srgbClr val="FFFFFF"/>
                </a:solidFill>
                <a:latin typeface="American Typewriter"/>
                <a:cs typeface="American Typewriter"/>
              </a:rPr>
              <a:t>The </a:t>
            </a:r>
            <a:r>
              <a:rPr lang="fr-FR" sz="2800" b="1" dirty="0" err="1" smtClean="0">
                <a:solidFill>
                  <a:srgbClr val="FFFFFF"/>
                </a:solidFill>
                <a:latin typeface="American Typewriter"/>
                <a:cs typeface="American Typewriter"/>
              </a:rPr>
              <a:t>rule</a:t>
            </a:r>
            <a:r>
              <a:rPr lang="fr-FR" sz="2800" b="1" dirty="0" smtClean="0">
                <a:solidFill>
                  <a:srgbClr val="FFFFFF"/>
                </a:solidFill>
                <a:latin typeface="American Typewriter"/>
                <a:cs typeface="American Typewriter"/>
              </a:rPr>
              <a:t> of </a:t>
            </a:r>
            <a:r>
              <a:rPr lang="fr-FR" sz="2800" b="1" dirty="0" err="1" smtClean="0">
                <a:solidFill>
                  <a:srgbClr val="FFFFFF"/>
                </a:solidFill>
                <a:latin typeface="American Typewriter"/>
                <a:cs typeface="American Typewriter"/>
              </a:rPr>
              <a:t>thirds</a:t>
            </a:r>
            <a:r>
              <a:rPr lang="fr-FR" sz="2800" b="1" dirty="0" smtClean="0">
                <a:solidFill>
                  <a:srgbClr val="FFFFFF"/>
                </a:solidFill>
                <a:latin typeface="American Typewriter"/>
                <a:cs typeface="American Typewriter"/>
              </a:rPr>
              <a:t> :</a:t>
            </a:r>
            <a:endParaRPr lang="fr-FR" sz="2800" b="1" dirty="0">
              <a:solidFill>
                <a:srgbClr val="FFFFFF"/>
              </a:solidFill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258832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5901363" y="1149525"/>
            <a:ext cx="2737669" cy="2425938"/>
            <a:chOff x="5901364" y="1880467"/>
            <a:chExt cx="2343150" cy="2101045"/>
          </a:xfrm>
        </p:grpSpPr>
        <p:pic>
          <p:nvPicPr>
            <p:cNvPr id="9218" name="Picture 2" descr="Lignes de force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901364" y="1880467"/>
              <a:ext cx="2343150" cy="1781176"/>
            </a:xfrm>
            <a:prstGeom prst="rect">
              <a:avLst/>
            </a:prstGeom>
            <a:noFill/>
          </p:spPr>
        </p:pic>
        <p:sp>
          <p:nvSpPr>
            <p:cNvPr id="11" name="Rectangle 10"/>
            <p:cNvSpPr/>
            <p:nvPr/>
          </p:nvSpPr>
          <p:spPr>
            <a:xfrm>
              <a:off x="5901364" y="3661643"/>
              <a:ext cx="2343150" cy="3198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dirty="0" smtClean="0">
                  <a:solidFill>
                    <a:schemeClr val="bg1"/>
                  </a:solidFill>
                </a:rPr>
                <a:t>Lines of force</a:t>
              </a:r>
              <a:endParaRPr lang="fr-FR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14"/>
          <p:cNvGrpSpPr/>
          <p:nvPr/>
        </p:nvGrpSpPr>
        <p:grpSpPr>
          <a:xfrm>
            <a:off x="5901363" y="4394095"/>
            <a:ext cx="2737669" cy="2406792"/>
            <a:chOff x="5628409" y="3875122"/>
            <a:chExt cx="2343150" cy="2084463"/>
          </a:xfrm>
        </p:grpSpPr>
        <p:pic>
          <p:nvPicPr>
            <p:cNvPr id="9220" name="Picture 4" descr="Règle des tier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628409" y="3875122"/>
              <a:ext cx="2343150" cy="1764594"/>
            </a:xfrm>
            <a:prstGeom prst="rect">
              <a:avLst/>
            </a:prstGeom>
            <a:noFill/>
          </p:spPr>
        </p:pic>
        <p:sp>
          <p:nvSpPr>
            <p:cNvPr id="14" name="Rectangle 13"/>
            <p:cNvSpPr/>
            <p:nvPr/>
          </p:nvSpPr>
          <p:spPr>
            <a:xfrm>
              <a:off x="5628409" y="5639716"/>
              <a:ext cx="2343150" cy="3198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dirty="0">
                  <a:solidFill>
                    <a:schemeClr val="bg1"/>
                  </a:solidFill>
                </a:rPr>
                <a:t>Points </a:t>
              </a:r>
              <a:r>
                <a:rPr lang="fr-FR" dirty="0" smtClean="0">
                  <a:solidFill>
                    <a:schemeClr val="bg1"/>
                  </a:solidFill>
                </a:rPr>
                <a:t>of </a:t>
              </a:r>
              <a:r>
                <a:rPr lang="fr-FR" dirty="0" err="1" smtClean="0">
                  <a:solidFill>
                    <a:schemeClr val="bg1"/>
                  </a:solidFill>
                </a:rPr>
                <a:t>strength</a:t>
              </a:r>
              <a:endParaRPr lang="fr-FR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66078" y="1526750"/>
            <a:ext cx="55586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 smtClean="0">
                <a:solidFill>
                  <a:schemeClr val="bg1"/>
                </a:solidFill>
              </a:rPr>
              <a:t>The intersections of </a:t>
            </a:r>
            <a:r>
              <a:rPr lang="fr-FR" sz="2000" dirty="0" err="1" smtClean="0">
                <a:solidFill>
                  <a:schemeClr val="bg1"/>
                </a:solidFill>
              </a:rPr>
              <a:t>these</a:t>
            </a:r>
            <a:r>
              <a:rPr lang="fr-FR" sz="2000" dirty="0" smtClean="0">
                <a:solidFill>
                  <a:schemeClr val="bg1"/>
                </a:solidFill>
              </a:rPr>
              <a:t> 4 </a:t>
            </a:r>
            <a:r>
              <a:rPr lang="fr-FR" sz="2000" dirty="0" err="1" smtClean="0">
                <a:solidFill>
                  <a:schemeClr val="bg1"/>
                </a:solidFill>
              </a:rPr>
              <a:t>lines</a:t>
            </a:r>
            <a:r>
              <a:rPr lang="fr-FR" sz="2000" dirty="0" smtClean="0">
                <a:solidFill>
                  <a:schemeClr val="bg1"/>
                </a:solidFill>
              </a:rPr>
              <a:t> are the </a:t>
            </a:r>
            <a:r>
              <a:rPr lang="fr-FR" sz="2000" dirty="0" err="1" smtClean="0">
                <a:solidFill>
                  <a:schemeClr val="bg1"/>
                </a:solidFill>
              </a:rPr>
              <a:t>highlights</a:t>
            </a:r>
            <a:r>
              <a:rPr lang="fr-FR" sz="2000" dirty="0" smtClean="0">
                <a:solidFill>
                  <a:schemeClr val="bg1"/>
                </a:solidFill>
              </a:rPr>
              <a:t> of the photo. </a:t>
            </a:r>
            <a:endParaRPr lang="fr-FR" sz="2000" dirty="0">
              <a:solidFill>
                <a:schemeClr val="bg1"/>
              </a:solidFill>
            </a:endParaRPr>
          </a:p>
          <a:p>
            <a:pPr algn="ctr"/>
            <a:endParaRPr lang="fr-FR" sz="2000" dirty="0">
              <a:solidFill>
                <a:schemeClr val="bg1"/>
              </a:solidFill>
            </a:endParaRPr>
          </a:p>
          <a:p>
            <a:pPr algn="ctr"/>
            <a:r>
              <a:rPr lang="fr-FR" sz="2000" dirty="0" err="1" smtClean="0">
                <a:solidFill>
                  <a:schemeClr val="bg1"/>
                </a:solidFill>
              </a:rPr>
              <a:t>These</a:t>
            </a:r>
            <a:r>
              <a:rPr lang="fr-FR" sz="2000" dirty="0" smtClean="0">
                <a:solidFill>
                  <a:schemeClr val="bg1"/>
                </a:solidFill>
              </a:rPr>
              <a:t> are the 4 points to </a:t>
            </a:r>
            <a:r>
              <a:rPr lang="fr-FR" sz="2000" dirty="0" err="1" smtClean="0">
                <a:solidFill>
                  <a:schemeClr val="bg1"/>
                </a:solidFill>
              </a:rPr>
              <a:t>which</a:t>
            </a:r>
            <a:r>
              <a:rPr lang="fr-FR" sz="2000" dirty="0" smtClean="0">
                <a:solidFill>
                  <a:schemeClr val="bg1"/>
                </a:solidFill>
              </a:rPr>
              <a:t> the </a:t>
            </a:r>
            <a:r>
              <a:rPr lang="fr-FR" sz="2000" dirty="0" err="1" smtClean="0">
                <a:solidFill>
                  <a:schemeClr val="bg1"/>
                </a:solidFill>
              </a:rPr>
              <a:t>eye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</a:rPr>
              <a:t>will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</a:rPr>
              <a:t>be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</a:rPr>
              <a:t>most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</a:rPr>
              <a:t>drawn</a:t>
            </a:r>
            <a:r>
              <a:rPr lang="fr-FR" sz="2000" dirty="0" smtClean="0">
                <a:solidFill>
                  <a:schemeClr val="bg1"/>
                </a:solidFill>
              </a:rPr>
              <a:t>. So </a:t>
            </a:r>
            <a:r>
              <a:rPr lang="fr-FR" sz="2000" dirty="0" err="1" smtClean="0">
                <a:solidFill>
                  <a:schemeClr val="bg1"/>
                </a:solidFill>
              </a:rPr>
              <a:t>these</a:t>
            </a:r>
            <a:r>
              <a:rPr lang="fr-FR" sz="2000" dirty="0" smtClean="0">
                <a:solidFill>
                  <a:schemeClr val="bg1"/>
                </a:solidFill>
              </a:rPr>
              <a:t> are the </a:t>
            </a:r>
            <a:r>
              <a:rPr lang="fr-FR" sz="2000" dirty="0" err="1" smtClean="0">
                <a:solidFill>
                  <a:schemeClr val="bg1"/>
                </a:solidFill>
              </a:rPr>
              <a:t>regions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</a:rPr>
              <a:t>were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</a:rPr>
              <a:t>you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</a:rPr>
              <a:t>should</a:t>
            </a:r>
            <a:r>
              <a:rPr lang="fr-FR" sz="2000" dirty="0" smtClean="0">
                <a:solidFill>
                  <a:schemeClr val="bg1"/>
                </a:solidFill>
              </a:rPr>
              <a:t> place the </a:t>
            </a:r>
            <a:r>
              <a:rPr lang="fr-FR" sz="2000" dirty="0" err="1" smtClean="0">
                <a:solidFill>
                  <a:schemeClr val="bg1"/>
                </a:solidFill>
              </a:rPr>
              <a:t>most</a:t>
            </a:r>
            <a:r>
              <a:rPr lang="fr-FR" sz="2000" dirty="0" smtClean="0">
                <a:solidFill>
                  <a:schemeClr val="bg1"/>
                </a:solidFill>
              </a:rPr>
              <a:t> important </a:t>
            </a:r>
            <a:r>
              <a:rPr lang="fr-FR" sz="2000" dirty="0" err="1" smtClean="0">
                <a:solidFill>
                  <a:schemeClr val="bg1"/>
                </a:solidFill>
              </a:rPr>
              <a:t>elements</a:t>
            </a:r>
            <a:r>
              <a:rPr lang="fr-FR" sz="2000" dirty="0" smtClean="0">
                <a:solidFill>
                  <a:schemeClr val="bg1"/>
                </a:solidFill>
              </a:rPr>
              <a:t> of </a:t>
            </a:r>
            <a:r>
              <a:rPr lang="fr-FR" sz="2000" dirty="0" err="1" smtClean="0">
                <a:solidFill>
                  <a:schemeClr val="bg1"/>
                </a:solidFill>
              </a:rPr>
              <a:t>your</a:t>
            </a:r>
            <a:r>
              <a:rPr lang="fr-FR" sz="2000" dirty="0" smtClean="0">
                <a:solidFill>
                  <a:schemeClr val="bg1"/>
                </a:solidFill>
              </a:rPr>
              <a:t> photo.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15" name="Down Arrow 14"/>
          <p:cNvSpPr/>
          <p:nvPr/>
        </p:nvSpPr>
        <p:spPr>
          <a:xfrm>
            <a:off x="6933063" y="3632575"/>
            <a:ext cx="532262" cy="51476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078" y="2403529"/>
            <a:ext cx="5558692" cy="370579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078" y="2383915"/>
            <a:ext cx="5558692" cy="370579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385394" y="626305"/>
            <a:ext cx="3339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smtClean="0">
                <a:solidFill>
                  <a:srgbClr val="FFFFFF"/>
                </a:solidFill>
                <a:latin typeface="American Typewriter"/>
                <a:cs typeface="American Typewriter"/>
              </a:rPr>
              <a:t>The </a:t>
            </a:r>
            <a:r>
              <a:rPr lang="fr-FR" sz="2800" b="1" dirty="0" err="1" smtClean="0">
                <a:solidFill>
                  <a:srgbClr val="FFFFFF"/>
                </a:solidFill>
                <a:latin typeface="American Typewriter"/>
                <a:cs typeface="American Typewriter"/>
              </a:rPr>
              <a:t>rule</a:t>
            </a:r>
            <a:r>
              <a:rPr lang="fr-FR" sz="2800" b="1" dirty="0" smtClean="0">
                <a:solidFill>
                  <a:srgbClr val="FFFFFF"/>
                </a:solidFill>
                <a:latin typeface="American Typewriter"/>
                <a:cs typeface="American Typewriter"/>
              </a:rPr>
              <a:t> of </a:t>
            </a:r>
            <a:r>
              <a:rPr lang="fr-FR" sz="2800" b="1" dirty="0" err="1" smtClean="0">
                <a:solidFill>
                  <a:srgbClr val="FFFFFF"/>
                </a:solidFill>
                <a:latin typeface="American Typewriter"/>
                <a:cs typeface="American Typewriter"/>
              </a:rPr>
              <a:t>thirds</a:t>
            </a:r>
            <a:r>
              <a:rPr lang="fr-FR" sz="2800" b="1" dirty="0" smtClean="0">
                <a:solidFill>
                  <a:srgbClr val="FFFFFF"/>
                </a:solidFill>
                <a:latin typeface="American Typewriter"/>
                <a:cs typeface="American Typewriter"/>
              </a:rPr>
              <a:t> :</a:t>
            </a:r>
            <a:endParaRPr lang="fr-FR" sz="2800" b="1" dirty="0">
              <a:solidFill>
                <a:srgbClr val="FFFFFF"/>
              </a:solidFill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258832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6911" y="1724614"/>
            <a:ext cx="25763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FFFFFF"/>
                </a:solidFill>
                <a:latin typeface="American Typewriter"/>
                <a:cs typeface="American Typewriter"/>
              </a:rPr>
              <a:t>The </a:t>
            </a:r>
            <a:r>
              <a:rPr lang="fr-FR" sz="2000" b="1" dirty="0" err="1" smtClean="0">
                <a:solidFill>
                  <a:srgbClr val="FFFFFF"/>
                </a:solidFill>
                <a:latin typeface="American Typewriter"/>
                <a:cs typeface="American Typewriter"/>
              </a:rPr>
              <a:t>strong</a:t>
            </a:r>
            <a:r>
              <a:rPr lang="fr-FR" sz="2000" b="1" dirty="0" smtClean="0">
                <a:solidFill>
                  <a:srgbClr val="FFFFFF"/>
                </a:solidFill>
                <a:latin typeface="American Typewriter"/>
                <a:cs typeface="American Typewriter"/>
              </a:rPr>
              <a:t> points :</a:t>
            </a:r>
            <a:endParaRPr lang="fr-FR" sz="2000" b="1" dirty="0">
              <a:solidFill>
                <a:srgbClr val="FFFFFF"/>
              </a:solidFill>
              <a:latin typeface="American Typewriter"/>
              <a:cs typeface="American Typewriter"/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6092431" y="1432530"/>
            <a:ext cx="2737669" cy="2406792"/>
            <a:chOff x="5628409" y="3875122"/>
            <a:chExt cx="2343150" cy="2084463"/>
          </a:xfrm>
        </p:grpSpPr>
        <p:pic>
          <p:nvPicPr>
            <p:cNvPr id="9220" name="Picture 4" descr="Règle des tiers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628409" y="3875122"/>
              <a:ext cx="2343150" cy="1764594"/>
            </a:xfrm>
            <a:prstGeom prst="rect">
              <a:avLst/>
            </a:prstGeom>
            <a:noFill/>
          </p:spPr>
        </p:pic>
        <p:sp>
          <p:nvSpPr>
            <p:cNvPr id="14" name="Rectangle 13"/>
            <p:cNvSpPr/>
            <p:nvPr/>
          </p:nvSpPr>
          <p:spPr>
            <a:xfrm>
              <a:off x="5628409" y="5639716"/>
              <a:ext cx="2343150" cy="3198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dirty="0" smtClean="0">
                  <a:solidFill>
                    <a:schemeClr val="bg1"/>
                  </a:solidFill>
                </a:rPr>
                <a:t>Points of </a:t>
              </a:r>
              <a:r>
                <a:rPr lang="fr-FR" dirty="0" err="1" smtClean="0">
                  <a:solidFill>
                    <a:schemeClr val="bg1"/>
                  </a:solidFill>
                </a:rPr>
                <a:t>strength</a:t>
              </a:r>
              <a:endParaRPr lang="fr-FR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375334" y="2474570"/>
            <a:ext cx="55944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 err="1" smtClean="0">
                <a:solidFill>
                  <a:schemeClr val="bg1"/>
                </a:solidFill>
              </a:rPr>
              <a:t>Try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</a:rPr>
              <a:t>placing</a:t>
            </a:r>
            <a:r>
              <a:rPr lang="fr-FR" sz="2000" dirty="0" smtClean="0">
                <a:solidFill>
                  <a:schemeClr val="bg1"/>
                </a:solidFill>
              </a:rPr>
              <a:t> the </a:t>
            </a:r>
            <a:r>
              <a:rPr lang="fr-FR" sz="2000" dirty="0" err="1" smtClean="0">
                <a:solidFill>
                  <a:schemeClr val="bg1"/>
                </a:solidFill>
              </a:rPr>
              <a:t>subject</a:t>
            </a:r>
            <a:r>
              <a:rPr lang="fr-FR" sz="2000" dirty="0" smtClean="0">
                <a:solidFill>
                  <a:schemeClr val="bg1"/>
                </a:solidFill>
              </a:rPr>
              <a:t> of </a:t>
            </a:r>
            <a:r>
              <a:rPr lang="fr-FR" sz="2000" dirty="0" err="1" smtClean="0">
                <a:solidFill>
                  <a:schemeClr val="bg1"/>
                </a:solidFill>
              </a:rPr>
              <a:t>your</a:t>
            </a:r>
            <a:r>
              <a:rPr lang="fr-FR" sz="2000" dirty="0" smtClean="0">
                <a:solidFill>
                  <a:schemeClr val="bg1"/>
                </a:solidFill>
              </a:rPr>
              <a:t> photo (</a:t>
            </a:r>
            <a:r>
              <a:rPr lang="fr-FR" sz="2000" dirty="0" err="1" smtClean="0">
                <a:solidFill>
                  <a:schemeClr val="bg1"/>
                </a:solidFill>
              </a:rPr>
              <a:t>what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</a:rPr>
              <a:t>you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</a:rPr>
              <a:t>want</a:t>
            </a:r>
            <a:r>
              <a:rPr lang="fr-FR" sz="2000" dirty="0" smtClean="0">
                <a:solidFill>
                  <a:schemeClr val="bg1"/>
                </a:solidFill>
              </a:rPr>
              <a:t> the </a:t>
            </a:r>
            <a:r>
              <a:rPr lang="fr-FR" sz="2000" dirty="0" err="1" smtClean="0">
                <a:solidFill>
                  <a:schemeClr val="bg1"/>
                </a:solidFill>
              </a:rPr>
              <a:t>reader</a:t>
            </a:r>
            <a:r>
              <a:rPr lang="fr-FR" sz="2000" dirty="0" smtClean="0">
                <a:solidFill>
                  <a:schemeClr val="bg1"/>
                </a:solidFill>
              </a:rPr>
              <a:t> to look at first) on a point of </a:t>
            </a:r>
            <a:r>
              <a:rPr lang="fr-FR" sz="2000" dirty="0" err="1" smtClean="0">
                <a:solidFill>
                  <a:schemeClr val="bg1"/>
                </a:solidFill>
              </a:rPr>
              <a:t>strength</a:t>
            </a:r>
            <a:r>
              <a:rPr lang="fr-FR" sz="2000" dirty="0" smtClean="0">
                <a:solidFill>
                  <a:schemeClr val="bg1"/>
                </a:solidFill>
              </a:rPr>
              <a:t> in the image. 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44034" name="Picture 2" descr="Règles des tiers en photographi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1604" y="4147337"/>
            <a:ext cx="3810000" cy="2543175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5737590" y="4147337"/>
            <a:ext cx="28891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FF0000"/>
                </a:solidFill>
              </a:rPr>
              <a:t>CAUTION </a:t>
            </a:r>
            <a:r>
              <a:rPr lang="fr-FR" sz="28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fr-FR" sz="2000" dirty="0" smtClean="0">
                <a:solidFill>
                  <a:schemeClr val="bg1"/>
                </a:solidFill>
              </a:rPr>
              <a:t>The </a:t>
            </a:r>
            <a:r>
              <a:rPr lang="fr-FR" sz="2000" dirty="0" err="1" smtClean="0">
                <a:solidFill>
                  <a:schemeClr val="bg1"/>
                </a:solidFill>
              </a:rPr>
              <a:t>subject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</a:rPr>
              <a:t>which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</a:rPr>
              <a:t>is</a:t>
            </a:r>
            <a:r>
              <a:rPr lang="fr-FR" sz="2000" dirty="0" smtClean="0">
                <a:solidFill>
                  <a:schemeClr val="bg1"/>
                </a:solidFill>
              </a:rPr>
              <a:t> at the point of </a:t>
            </a:r>
            <a:r>
              <a:rPr lang="fr-FR" sz="2000" dirty="0" err="1" smtClean="0">
                <a:solidFill>
                  <a:schemeClr val="bg1"/>
                </a:solidFill>
              </a:rPr>
              <a:t>strength</a:t>
            </a:r>
            <a:r>
              <a:rPr lang="fr-FR" sz="2000" dirty="0" smtClean="0">
                <a:solidFill>
                  <a:schemeClr val="bg1"/>
                </a:solidFill>
              </a:rPr>
              <a:t> must </a:t>
            </a:r>
            <a:r>
              <a:rPr lang="fr-FR" sz="2000" dirty="0" err="1" smtClean="0">
                <a:solidFill>
                  <a:schemeClr val="bg1"/>
                </a:solidFill>
              </a:rPr>
              <a:t>be</a:t>
            </a:r>
            <a:r>
              <a:rPr lang="fr-FR" sz="2000" dirty="0" smtClean="0">
                <a:solidFill>
                  <a:schemeClr val="bg1"/>
                </a:solidFill>
              </a:rPr>
              <a:t> focus </a:t>
            </a:r>
            <a:r>
              <a:rPr lang="fr-FR" sz="2000" dirty="0" err="1" smtClean="0">
                <a:solidFill>
                  <a:schemeClr val="bg1"/>
                </a:solidFill>
              </a:rPr>
              <a:t>otherwise</a:t>
            </a:r>
            <a:r>
              <a:rPr lang="fr-FR" sz="2000" dirty="0" smtClean="0">
                <a:solidFill>
                  <a:schemeClr val="bg1"/>
                </a:solidFill>
              </a:rPr>
              <a:t> the </a:t>
            </a:r>
            <a:r>
              <a:rPr lang="fr-FR" sz="2000" dirty="0" err="1" smtClean="0">
                <a:solidFill>
                  <a:schemeClr val="bg1"/>
                </a:solidFill>
              </a:rPr>
              <a:t>eye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</a:rPr>
              <a:t>will</a:t>
            </a:r>
            <a:r>
              <a:rPr lang="fr-FR" sz="2000" dirty="0" smtClean="0">
                <a:solidFill>
                  <a:schemeClr val="bg1"/>
                </a:solidFill>
              </a:rPr>
              <a:t> not </a:t>
            </a:r>
            <a:r>
              <a:rPr lang="fr-FR" sz="2000" dirty="0" err="1" smtClean="0">
                <a:solidFill>
                  <a:schemeClr val="bg1"/>
                </a:solidFill>
              </a:rPr>
              <a:t>stay</a:t>
            </a:r>
            <a:r>
              <a:rPr lang="fr-FR" sz="2000" dirty="0" smtClean="0">
                <a:solidFill>
                  <a:schemeClr val="bg1"/>
                </a:solidFill>
              </a:rPr>
              <a:t> on </a:t>
            </a:r>
            <a:r>
              <a:rPr lang="fr-FR" sz="2000" dirty="0" err="1" smtClean="0">
                <a:solidFill>
                  <a:schemeClr val="bg1"/>
                </a:solidFill>
              </a:rPr>
              <a:t>it</a:t>
            </a:r>
            <a:r>
              <a:rPr lang="fr-FR" sz="2000" dirty="0" smtClean="0">
                <a:solidFill>
                  <a:schemeClr val="bg1"/>
                </a:solidFill>
              </a:rPr>
              <a:t>.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32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6911" y="1601892"/>
            <a:ext cx="18662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err="1" smtClean="0">
                <a:solidFill>
                  <a:srgbClr val="FFFFFF"/>
                </a:solidFill>
                <a:latin typeface="American Typewriter"/>
                <a:cs typeface="American Typewriter"/>
              </a:rPr>
              <a:t>Leave</a:t>
            </a:r>
            <a:r>
              <a:rPr lang="fr-FR" sz="2000" b="1" dirty="0" smtClean="0">
                <a:solidFill>
                  <a:srgbClr val="FFFFFF"/>
                </a:solidFill>
                <a:latin typeface="American Typewriter"/>
                <a:cs typeface="American Typewriter"/>
              </a:rPr>
              <a:t> </a:t>
            </a:r>
            <a:r>
              <a:rPr lang="fr-FR" sz="2000" b="1" dirty="0" err="1" smtClean="0">
                <a:solidFill>
                  <a:srgbClr val="FFFFFF"/>
                </a:solidFill>
                <a:latin typeface="American Typewriter"/>
                <a:cs typeface="American Typewriter"/>
              </a:rPr>
              <a:t>space</a:t>
            </a:r>
            <a:r>
              <a:rPr lang="fr-FR" sz="2000" b="1" dirty="0" smtClean="0">
                <a:solidFill>
                  <a:srgbClr val="FFFFFF"/>
                </a:solidFill>
                <a:latin typeface="American Typewriter"/>
                <a:cs typeface="American Typewriter"/>
              </a:rPr>
              <a:t> :</a:t>
            </a:r>
            <a:endParaRPr lang="fr-FR" sz="2000" b="1" dirty="0">
              <a:solidFill>
                <a:srgbClr val="FFFFFF"/>
              </a:solidFill>
              <a:latin typeface="American Typewriter"/>
              <a:cs typeface="American Typewriter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34327" y="818317"/>
            <a:ext cx="53570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 err="1" smtClean="0">
                <a:solidFill>
                  <a:schemeClr val="bg1"/>
                </a:solidFill>
              </a:rPr>
              <a:t>Try</a:t>
            </a:r>
            <a:r>
              <a:rPr lang="fr-FR" sz="2000" dirty="0" smtClean="0">
                <a:solidFill>
                  <a:schemeClr val="bg1"/>
                </a:solidFill>
              </a:rPr>
              <a:t> as </a:t>
            </a:r>
            <a:r>
              <a:rPr lang="fr-FR" sz="2000" dirty="0" err="1" smtClean="0">
                <a:solidFill>
                  <a:schemeClr val="bg1"/>
                </a:solidFill>
              </a:rPr>
              <a:t>much</a:t>
            </a:r>
            <a:r>
              <a:rPr lang="fr-FR" sz="2000" dirty="0" smtClean="0">
                <a:solidFill>
                  <a:schemeClr val="bg1"/>
                </a:solidFill>
              </a:rPr>
              <a:t> as possible to </a:t>
            </a:r>
            <a:r>
              <a:rPr lang="fr-FR" sz="2000" dirty="0" err="1" smtClean="0">
                <a:solidFill>
                  <a:schemeClr val="bg1"/>
                </a:solidFill>
              </a:rPr>
              <a:t>leave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</a:rPr>
              <a:t>space</a:t>
            </a:r>
            <a:r>
              <a:rPr lang="fr-FR" sz="2000" dirty="0" smtClean="0">
                <a:solidFill>
                  <a:schemeClr val="bg1"/>
                </a:solidFill>
              </a:rPr>
              <a:t>: </a:t>
            </a:r>
            <a:endParaRPr lang="fr-FR" sz="2000" dirty="0">
              <a:solidFill>
                <a:schemeClr val="bg1"/>
              </a:solidFill>
            </a:endParaRPr>
          </a:p>
          <a:p>
            <a:pPr algn="ctr"/>
            <a:endParaRPr lang="fr-FR" sz="2000" dirty="0">
              <a:solidFill>
                <a:schemeClr val="bg1"/>
              </a:solidFill>
            </a:endParaRPr>
          </a:p>
          <a:p>
            <a:pPr algn="ctr">
              <a:buFontTx/>
              <a:buChar char="-"/>
            </a:pP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</a:rPr>
              <a:t>leave</a:t>
            </a:r>
            <a:r>
              <a:rPr lang="fr-FR" sz="2000" dirty="0" smtClean="0">
                <a:solidFill>
                  <a:schemeClr val="bg1"/>
                </a:solidFill>
              </a:rPr>
              <a:t> a </a:t>
            </a:r>
            <a:r>
              <a:rPr lang="fr-FR" sz="2000" dirty="0" err="1" smtClean="0">
                <a:solidFill>
                  <a:schemeClr val="bg1"/>
                </a:solidFill>
              </a:rPr>
              <a:t>little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</a:rPr>
              <a:t>space</a:t>
            </a:r>
            <a:r>
              <a:rPr lang="fr-FR" sz="2000" dirty="0" smtClean="0">
                <a:solidFill>
                  <a:schemeClr val="bg1"/>
                </a:solidFill>
              </a:rPr>
              <a:t> in the direction of a </a:t>
            </a:r>
            <a:r>
              <a:rPr lang="fr-FR" sz="2000" dirty="0" err="1" smtClean="0">
                <a:solidFill>
                  <a:schemeClr val="bg1"/>
                </a:solidFill>
              </a:rPr>
              <a:t>person</a:t>
            </a:r>
            <a:r>
              <a:rPr lang="fr-FR" sz="2000" dirty="0" smtClean="0">
                <a:solidFill>
                  <a:schemeClr val="bg1"/>
                </a:solidFill>
              </a:rPr>
              <a:t> or </a:t>
            </a:r>
            <a:r>
              <a:rPr lang="fr-FR" sz="2000" dirty="0" err="1" smtClean="0">
                <a:solidFill>
                  <a:schemeClr val="bg1"/>
                </a:solidFill>
              </a:rPr>
              <a:t>animal’s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</a:rPr>
              <a:t>view</a:t>
            </a:r>
            <a:endParaRPr lang="fr-FR" sz="2000" dirty="0">
              <a:solidFill>
                <a:schemeClr val="bg1"/>
              </a:solidFill>
            </a:endParaRPr>
          </a:p>
          <a:p>
            <a:pPr algn="ctr">
              <a:buFontTx/>
              <a:buChar char="-"/>
            </a:pPr>
            <a:endParaRPr lang="fr-FR" sz="2000" dirty="0">
              <a:solidFill>
                <a:schemeClr val="bg1"/>
              </a:solidFill>
            </a:endParaRPr>
          </a:p>
          <a:p>
            <a:pPr algn="ctr">
              <a:buFontTx/>
              <a:buChar char="-"/>
            </a:pP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smtClean="0">
                <a:solidFill>
                  <a:schemeClr val="bg1"/>
                </a:solidFill>
              </a:rPr>
              <a:t>in front of a </a:t>
            </a:r>
            <a:r>
              <a:rPr lang="fr-FR" sz="2000" dirty="0" err="1" smtClean="0">
                <a:solidFill>
                  <a:schemeClr val="bg1"/>
                </a:solidFill>
              </a:rPr>
              <a:t>moving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</a:rPr>
              <a:t>subject</a:t>
            </a:r>
            <a:r>
              <a:rPr lang="fr-FR" sz="2000" dirty="0" smtClean="0">
                <a:solidFill>
                  <a:schemeClr val="bg1"/>
                </a:solidFill>
              </a:rPr>
              <a:t> (car, bicycle, animal)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45058" name="Picture 2" descr="Règle des tier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9552" y="2160987"/>
            <a:ext cx="2432208" cy="1842040"/>
          </a:xfrm>
          <a:prstGeom prst="rect">
            <a:avLst/>
          </a:prstGeom>
          <a:noFill/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432" y="4128170"/>
            <a:ext cx="3758315" cy="250554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5690" y="3595077"/>
            <a:ext cx="4557954" cy="303863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6655" cy="146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32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1821</TotalTime>
  <Words>1127</Words>
  <Application>Microsoft Office PowerPoint</Application>
  <PresentationFormat>Affichage à l'écran (4:3)</PresentationFormat>
  <Paragraphs>156</Paragraphs>
  <Slides>47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47</vt:i4>
      </vt:variant>
    </vt:vector>
  </HeadingPairs>
  <TitlesOfParts>
    <vt:vector size="53" baseType="lpstr">
      <vt:lpstr>American Typewriter</vt:lpstr>
      <vt:lpstr>Arial</vt:lpstr>
      <vt:lpstr>Arial Unicode MS</vt:lpstr>
      <vt:lpstr>Calibri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Régis COURBEYRETTE</dc:creator>
  <cp:lastModifiedBy>COURBEYRETTE Regis</cp:lastModifiedBy>
  <cp:revision>140</cp:revision>
  <dcterms:created xsi:type="dcterms:W3CDTF">2012-08-29T09:12:42Z</dcterms:created>
  <dcterms:modified xsi:type="dcterms:W3CDTF">2024-10-03T17:39:45Z</dcterms:modified>
</cp:coreProperties>
</file>