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4" r:id="rId4"/>
    <p:sldId id="286" r:id="rId5"/>
    <p:sldId id="279" r:id="rId6"/>
    <p:sldId id="288" r:id="rId7"/>
    <p:sldId id="285" r:id="rId8"/>
    <p:sldId id="289" r:id="rId9"/>
    <p:sldId id="287" r:id="rId10"/>
    <p:sldId id="332" r:id="rId11"/>
    <p:sldId id="284" r:id="rId12"/>
    <p:sldId id="290" r:id="rId13"/>
    <p:sldId id="282" r:id="rId14"/>
    <p:sldId id="283" r:id="rId15"/>
    <p:sldId id="273" r:id="rId16"/>
    <p:sldId id="267" r:id="rId17"/>
    <p:sldId id="321" r:id="rId18"/>
    <p:sldId id="322" r:id="rId19"/>
    <p:sldId id="323" r:id="rId20"/>
    <p:sldId id="324" r:id="rId21"/>
    <p:sldId id="262" r:id="rId22"/>
    <p:sldId id="307" r:id="rId23"/>
    <p:sldId id="264" r:id="rId24"/>
    <p:sldId id="308" r:id="rId25"/>
    <p:sldId id="258" r:id="rId26"/>
    <p:sldId id="261" r:id="rId27"/>
    <p:sldId id="294" r:id="rId28"/>
    <p:sldId id="334" r:id="rId29"/>
    <p:sldId id="293" r:id="rId30"/>
    <p:sldId id="292" r:id="rId31"/>
    <p:sldId id="295" r:id="rId32"/>
    <p:sldId id="270" r:id="rId33"/>
    <p:sldId id="309" r:id="rId34"/>
    <p:sldId id="297" r:id="rId35"/>
    <p:sldId id="311" r:id="rId36"/>
    <p:sldId id="313" r:id="rId37"/>
    <p:sldId id="331" r:id="rId38"/>
    <p:sldId id="296" r:id="rId39"/>
    <p:sldId id="314" r:id="rId40"/>
    <p:sldId id="315" r:id="rId41"/>
    <p:sldId id="330" r:id="rId42"/>
    <p:sldId id="269" r:id="rId43"/>
    <p:sldId id="327" r:id="rId44"/>
    <p:sldId id="333" r:id="rId45"/>
    <p:sldId id="300" r:id="rId46"/>
    <p:sldId id="305" r:id="rId47"/>
    <p:sldId id="304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2958" autoAdjust="0"/>
  </p:normalViewPr>
  <p:slideViewPr>
    <p:cSldViewPr snapToGrid="0" snapToObjects="1">
      <p:cViewPr varScale="1">
        <p:scale>
          <a:sx n="69" d="100"/>
          <a:sy n="69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99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84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08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83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42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20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36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0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2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40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87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345C-CEF4-D14C-8255-39C05C51D37E}" type="datetimeFigureOut">
              <a:rPr lang="fr-FR" smtClean="0"/>
              <a:pPr/>
              <a:t>02/10/2024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1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accea-photo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6.jpe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3952" y="2359212"/>
            <a:ext cx="8011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   Les bases </a:t>
            </a:r>
          </a:p>
          <a:p>
            <a:pPr algn="ctr"/>
            <a:endParaRPr lang="fr-FR" dirty="0">
              <a:solidFill>
                <a:schemeClr val="bg1"/>
              </a:solidFill>
              <a:latin typeface="American Typewriter"/>
              <a:cs typeface="American Typewriter"/>
            </a:endParaRPr>
          </a:p>
          <a:p>
            <a:pPr algn="r"/>
            <a:r>
              <a:rPr lang="fr-FR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de la photographie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408698"/>
            <a:ext cx="18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Version </a:t>
            </a:r>
            <a:r>
              <a:rPr lang="fr-FR" dirty="0" err="1" smtClean="0"/>
              <a:t>Oct</a:t>
            </a:r>
            <a:r>
              <a:rPr lang="fr-FR" dirty="0" smtClean="0"/>
              <a:t>/2024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C5F252-879B-D13F-117F-2249517AFC4C}"/>
              </a:ext>
            </a:extLst>
          </p:cNvPr>
          <p:cNvSpPr txBox="1"/>
          <p:nvPr/>
        </p:nvSpPr>
        <p:spPr>
          <a:xfrm>
            <a:off x="6221182" y="86945"/>
            <a:ext cx="296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Site internet de la section :</a:t>
            </a:r>
          </a:p>
          <a:p>
            <a:pPr algn="ctr"/>
            <a:r>
              <a:rPr lang="fr-FR" dirty="0">
                <a:solidFill>
                  <a:schemeClr val="accent1"/>
                </a:solidFill>
                <a:hlinkClick r:id="rId3"/>
              </a:rPr>
              <a:t>http://aaccea-photo.org/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2" y="1540307"/>
            <a:ext cx="7583055" cy="50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151436" y="487200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2923" y="2970337"/>
            <a:ext cx="7892150" cy="774385"/>
            <a:chOff x="538923" y="2405547"/>
            <a:chExt cx="7892150" cy="774385"/>
          </a:xfrm>
        </p:grpSpPr>
        <p:sp>
          <p:nvSpPr>
            <p:cNvPr id="12" name="Rectangle 11"/>
            <p:cNvSpPr/>
            <p:nvPr/>
          </p:nvSpPr>
          <p:spPr>
            <a:xfrm>
              <a:off x="1682254" y="2528379"/>
              <a:ext cx="674881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Placer le sujet au tiers de son viseur.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38923" y="2405547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2923" y="3972539"/>
            <a:ext cx="7867411" cy="954107"/>
            <a:chOff x="538923" y="3803541"/>
            <a:chExt cx="7867411" cy="954107"/>
          </a:xfrm>
        </p:grpSpPr>
        <p:sp>
          <p:nvSpPr>
            <p:cNvPr id="14" name="Rectangle 13"/>
            <p:cNvSpPr/>
            <p:nvPr/>
          </p:nvSpPr>
          <p:spPr>
            <a:xfrm>
              <a:off x="1657515" y="3803541"/>
              <a:ext cx="674881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Ne pas centrer son sujet principal mais le placer sur un point de force de l’image. 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38923" y="3858133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2923" y="5069776"/>
            <a:ext cx="7840115" cy="954107"/>
            <a:chOff x="538923" y="5173738"/>
            <a:chExt cx="7840115" cy="954107"/>
          </a:xfrm>
        </p:grpSpPr>
        <p:sp>
          <p:nvSpPr>
            <p:cNvPr id="18" name="Right Arrow 17"/>
            <p:cNvSpPr/>
            <p:nvPr/>
          </p:nvSpPr>
          <p:spPr>
            <a:xfrm>
              <a:off x="538923" y="5241978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2254" y="5173738"/>
              <a:ext cx="669678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Donner de l’espace dans le sens du regard ou du mouvement.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06911" y="1761179"/>
            <a:ext cx="8638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Pour dynamiser votre photo et renforcer son esthétisme, il faudra donc : </a:t>
            </a:r>
            <a:endParaRPr lang="fr-FR" sz="28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167202" y="502966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5575" y="1466551"/>
            <a:ext cx="875641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L’œil va balayer la surface d’une image, et va être attiré par un certain nombre d’éléments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- les points forts de l’image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la netteté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le premier plan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l’apparence humaine (une personne, un visage ou des yeux)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>
                <a:solidFill>
                  <a:schemeClr val="bg1"/>
                </a:solidFill>
                <a:cs typeface="Arial" charset="0"/>
              </a:rPr>
              <a:t>La zone la plus claire de l’image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</p:txBody>
      </p:sp>
      <p:pic>
        <p:nvPicPr>
          <p:cNvPr id="47108" name="Picture 4" descr="http://t1.gstatic.com/images?q=tbn:ANd9GcRi1dpg_z6bzViqV-fJZw_l9tuiSnxdcDPZyQooW40e5oHayNzh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473" y="2595418"/>
            <a:ext cx="2815515" cy="3977473"/>
          </a:xfrm>
          <a:prstGeom prst="rect">
            <a:avLst/>
          </a:prstGeom>
          <a:noFill/>
        </p:spPr>
      </p:pic>
      <p:pic>
        <p:nvPicPr>
          <p:cNvPr id="47110" name="Picture 6" descr="http://t2.gstatic.com/images?q=tbn:ANd9GcTjpO_o5ozPAWYzPfFahZpdYWI0Fm2mHk5einOdN45dpRxy_1a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564" y="3876195"/>
            <a:ext cx="4397454" cy="2696696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175802" y="466970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911" y="181303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bg1"/>
                </a:solidFill>
                <a:cs typeface="Arial" charset="0"/>
              </a:rPr>
              <a:t>Pour attirer l’œil vers l’endroit qui nous intéresse, on peut contrôler les lignes directrices d’une image.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bg1"/>
              </a:solidFill>
              <a:cs typeface="Arial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chemeClr val="bg1"/>
                </a:solidFill>
                <a:cs typeface="Arial" charset="0"/>
              </a:rPr>
              <a:t>Ces lignes directrices sont définies par la direction des différents éléments de la photo.</a:t>
            </a:r>
          </a:p>
        </p:txBody>
      </p:sp>
      <p:pic>
        <p:nvPicPr>
          <p:cNvPr id="8194" name="Picture 2" descr="Lignes directri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8019" y="1352692"/>
            <a:ext cx="2619375" cy="1962150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1" y="3992880"/>
            <a:ext cx="4039518" cy="2682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911" y="3992880"/>
            <a:ext cx="3578619" cy="26822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0"/>
            <a:ext cx="4575729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0"/>
            <a:ext cx="4580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96206" y="2469590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1163" y="3606801"/>
            <a:ext cx="3318186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49" y="3892551"/>
            <a:ext cx="2542219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588" y="290513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merican Typewriter"/>
              </a:rPr>
              <a:t>Trois mécanismes 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95417" y="4874819"/>
            <a:ext cx="1159292" cy="1157246"/>
            <a:chOff x="5095417" y="4874819"/>
            <a:chExt cx="1159292" cy="1157246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6196084" y="4874819"/>
              <a:ext cx="20288" cy="10756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95417" y="5724288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merican Typewriter"/>
                </a:rPr>
                <a:t>Diaphragme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028" name="Picture 4" descr="Comprendre la notion d'ouverture en photo et apprendre à l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87" y="5335677"/>
            <a:ext cx="1626683" cy="108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16" name="Connecteur droit 15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lèche droite 17"/>
          <p:cNvSpPr/>
          <p:nvPr/>
        </p:nvSpPr>
        <p:spPr>
          <a:xfrm>
            <a:off x="5672007" y="4410458"/>
            <a:ext cx="502073" cy="1770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merican Typewriter"/>
              </a:rPr>
              <a:t>Trois mécanismes :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120555" y="4888467"/>
            <a:ext cx="1039067" cy="1550671"/>
            <a:chOff x="6120555" y="4888467"/>
            <a:chExt cx="1039067" cy="1550671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7110483" y="4888467"/>
              <a:ext cx="0" cy="14824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120555" y="6131361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merican Typewriter"/>
                </a:rPr>
                <a:t>Obturateur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050" name="Picture 2" descr="Vitesse d'obturation et mode S | Sony 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36" y="5540780"/>
            <a:ext cx="2627757" cy="12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23" name="Connecteur droit 22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merican Typewriter"/>
              </a:rPr>
              <a:t>Trois mécanismes 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520853" y="4748475"/>
            <a:ext cx="780983" cy="2013931"/>
            <a:chOff x="6520853" y="4748475"/>
            <a:chExt cx="780983" cy="2013931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7301836" y="4748475"/>
              <a:ext cx="0" cy="1938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520853" y="6454629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merican Typewriter"/>
                </a:rPr>
                <a:t>capteur</a:t>
              </a: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3074" name="Picture 2" descr="Le Capteur en photo : petit ou grand format, lequel choisir ? Conse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83" y="5065997"/>
            <a:ext cx="1905815" cy="14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22" name="Connecteur droit 21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252" y="1527629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8" name="Picture 5" descr="C:\Users\oslo\Desktop\569103PERROQUETS_By_Butterf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628" y="4271375"/>
            <a:ext cx="3584006" cy="2389804"/>
          </a:xfrm>
          <a:prstGeom prst="rect">
            <a:avLst/>
          </a:prstGeom>
          <a:noFill/>
        </p:spPr>
      </p:pic>
      <p:pic>
        <p:nvPicPr>
          <p:cNvPr id="1026" name="Picture 2" descr="372,213 Rouage Imágenes y Fotos - 123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8152" y="2568530"/>
            <a:ext cx="813866" cy="8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19819" y="2128846"/>
            <a:ext cx="2845227" cy="1631623"/>
          </a:xfrm>
          <a:prstGeom prst="rect">
            <a:avLst/>
          </a:prstGeom>
          <a:noFill/>
        </p:spPr>
      </p:pic>
      <p:cxnSp>
        <p:nvCxnSpPr>
          <p:cNvPr id="15" name="Connecteur droit 14"/>
          <p:cNvCxnSpPr/>
          <p:nvPr/>
        </p:nvCxnSpPr>
        <p:spPr>
          <a:xfrm>
            <a:off x="4065046" y="2128846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065046" y="3080076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Virage 2"/>
          <p:cNvSpPr/>
          <p:nvPr/>
        </p:nvSpPr>
        <p:spPr>
          <a:xfrm rot="10800000">
            <a:off x="7247742" y="3400335"/>
            <a:ext cx="813816" cy="237448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56168" y="3365808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14418" y="2409536"/>
            <a:ext cx="5634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3347" y="4340979"/>
            <a:ext cx="567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réglages et leurs effets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22131" y="5364336"/>
            <a:ext cx="4041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Vocabulaire photo</a:t>
            </a:r>
          </a:p>
        </p:txBody>
      </p:sp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316280" y="3215160"/>
            <a:ext cx="5938429" cy="2816905"/>
            <a:chOff x="316280" y="3215160"/>
            <a:chExt cx="5938429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94576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>
                  <a:solidFill>
                    <a:schemeClr val="bg1"/>
                  </a:solidFill>
                </a:rPr>
                <a:t>Diaphragme</a:t>
              </a:r>
            </a:p>
            <a:p>
              <a:r>
                <a:rPr lang="fr-FR" sz="2400" dirty="0">
                  <a:solidFill>
                    <a:schemeClr val="bg1"/>
                  </a:solidFill>
                </a:rPr>
                <a:t>Fonction de l’objectif ou zoom</a:t>
              </a: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59292" cy="1157246"/>
              <a:chOff x="5095417" y="4874819"/>
              <a:chExt cx="1159292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Diaphragme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028" name="Picture 4" descr="Comprendre la notion d'ouverture en photo et apprendre à l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" y="4419694"/>
            <a:ext cx="3057608" cy="20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240" y="2430770"/>
            <a:ext cx="4854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</a:rPr>
              <a:t>C’est un dispositif qui permet de régler la quantité de lumière qui va traverser l'objectif de l'appareil photo au moment du déclenchement.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22" y="235315"/>
            <a:ext cx="2427184" cy="1687299"/>
          </a:xfrm>
          <a:prstGeom prst="rect">
            <a:avLst/>
          </a:prstGeom>
        </p:spPr>
      </p:pic>
      <p:sp>
        <p:nvSpPr>
          <p:cNvPr id="9" name="ZoneTexte 25"/>
          <p:cNvSpPr txBox="1"/>
          <p:nvPr/>
        </p:nvSpPr>
        <p:spPr>
          <a:xfrm>
            <a:off x="490077" y="1663199"/>
            <a:ext cx="280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Diaphragme 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351" y="5518074"/>
            <a:ext cx="7793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FFFF"/>
                </a:solidFill>
              </a:rPr>
              <a:t>L’ouverture s’exprime en f/x plus le nombre est petit plus l’ouverture est grande et plus on laisse passer de lumière</a:t>
            </a:r>
            <a:r>
              <a:rPr lang="fr-FR" sz="2400" dirty="0" smtClean="0">
                <a:solidFill>
                  <a:srgbClr val="FFFFFF"/>
                </a:solidFill>
              </a:rPr>
              <a:t>.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8" y="3605214"/>
            <a:ext cx="5105400" cy="1587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577" y="1268297"/>
            <a:ext cx="2951126" cy="36053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merican Typewriter"/>
              </a:rPr>
              <a:t>Trois mécanismes 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16280" y="4320629"/>
            <a:ext cx="6843342" cy="2118509"/>
            <a:chOff x="316280" y="4320629"/>
            <a:chExt cx="6843342" cy="2118509"/>
          </a:xfrm>
        </p:grpSpPr>
        <p:sp>
          <p:nvSpPr>
            <p:cNvPr id="11" name="TextBox 10"/>
            <p:cNvSpPr txBox="1"/>
            <p:nvPr/>
          </p:nvSpPr>
          <p:spPr>
            <a:xfrm>
              <a:off x="316280" y="4320629"/>
              <a:ext cx="3942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2) </a:t>
              </a:r>
              <a:r>
                <a:rPr lang="fr-FR" sz="2400" dirty="0">
                  <a:solidFill>
                    <a:schemeClr val="bg1"/>
                  </a:solidFill>
                </a:rPr>
                <a:t>Obturateur</a:t>
              </a: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1/1000s 1/500s 1/250s 1/125s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  <a:endParaRPr lang="fr-FR" sz="1600" dirty="0">
                <a:solidFill>
                  <a:schemeClr val="bg1"/>
                </a:solidFill>
                <a:latin typeface="American Typewriter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120555" y="4888467"/>
              <a:ext cx="1039067" cy="1550671"/>
              <a:chOff x="6120555" y="4888467"/>
              <a:chExt cx="1039067" cy="155067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7110483" y="4888467"/>
                <a:ext cx="0" cy="14824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120555" y="6131361"/>
                <a:ext cx="1039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Obturateur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6280" y="3215160"/>
            <a:ext cx="5938429" cy="2816905"/>
            <a:chOff x="316280" y="3215160"/>
            <a:chExt cx="5938429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3350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>
                  <a:solidFill>
                    <a:schemeClr val="bg1"/>
                  </a:solidFill>
                </a:rPr>
                <a:t>Diaphragme</a:t>
              </a: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59292" cy="1157246"/>
              <a:chOff x="5095417" y="4874819"/>
              <a:chExt cx="1159292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Diaphragme</a:t>
                </a:r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1" name="Picture 2" descr="Vitesse d'obturation et mode S | Sony 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1" y="5153770"/>
            <a:ext cx="2891024" cy="13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784" y="2966013"/>
            <a:ext cx="4376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</a:rPr>
              <a:t>L'obturateur est le mécanisme réglant la durée d'exposition.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13" y="181154"/>
            <a:ext cx="3048000" cy="2298700"/>
          </a:xfrm>
          <a:prstGeom prst="rect">
            <a:avLst/>
          </a:prstGeom>
        </p:spPr>
      </p:pic>
      <p:sp>
        <p:nvSpPr>
          <p:cNvPr id="10" name="ZoneTexte 25"/>
          <p:cNvSpPr txBox="1"/>
          <p:nvPr/>
        </p:nvSpPr>
        <p:spPr>
          <a:xfrm>
            <a:off x="446979" y="1663199"/>
            <a:ext cx="4364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Vitesse d’obturation :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784" y="4415318"/>
            <a:ext cx="827987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</a:rPr>
              <a:t>La durée d'exposition, c'est le temps pendant lequel le rideau de l’obturateur va laisser passer la lumière (envoyer par l’objectif) sur le capteur. </a:t>
            </a:r>
          </a:p>
          <a:p>
            <a:pPr algn="ctr"/>
            <a:endParaRPr lang="fr-FR" sz="1050" dirty="0">
              <a:solidFill>
                <a:srgbClr val="FFFFFF"/>
              </a:solidFill>
            </a:endParaRPr>
          </a:p>
          <a:p>
            <a:pPr algn="ctr"/>
            <a:r>
              <a:rPr lang="fr-FR" dirty="0">
                <a:solidFill>
                  <a:srgbClr val="FFFFFF"/>
                </a:solidFill>
              </a:rPr>
              <a:t>On parle de « temps d'exposition » il s’exprime en seconde ou 1/x secondes 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4" y="5507925"/>
            <a:ext cx="8017844" cy="114003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8DFB6F-50BF-9CB2-2DDE-8F1A8F2C8A84}"/>
              </a:ext>
            </a:extLst>
          </p:cNvPr>
          <p:cNvGrpSpPr/>
          <p:nvPr/>
        </p:nvGrpSpPr>
        <p:grpSpPr>
          <a:xfrm>
            <a:off x="5104313" y="2574498"/>
            <a:ext cx="3429000" cy="1769602"/>
            <a:chOff x="5104313" y="2574498"/>
            <a:chExt cx="3429000" cy="176960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313" y="2943925"/>
              <a:ext cx="3429000" cy="1400175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A0B9CBD-99DE-8127-0564-3F442127C03D}"/>
                </a:ext>
              </a:extLst>
            </p:cNvPr>
            <p:cNvSpPr txBox="1"/>
            <p:nvPr/>
          </p:nvSpPr>
          <p:spPr>
            <a:xfrm>
              <a:off x="5332289" y="2574498"/>
              <a:ext cx="707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Lente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11435C-6BE6-DCAC-A8BC-D75023A67E6D}"/>
                </a:ext>
              </a:extLst>
            </p:cNvPr>
            <p:cNvSpPr txBox="1"/>
            <p:nvPr/>
          </p:nvSpPr>
          <p:spPr>
            <a:xfrm>
              <a:off x="6267703" y="2574498"/>
              <a:ext cx="107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Moyenne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3253091-52F7-93B8-3B64-08623FAEF9A9}"/>
                </a:ext>
              </a:extLst>
            </p:cNvPr>
            <p:cNvSpPr txBox="1"/>
            <p:nvPr/>
          </p:nvSpPr>
          <p:spPr>
            <a:xfrm>
              <a:off x="7573988" y="2574498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3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936" y="1450735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Comment ça marche 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merican Typewriter"/>
              </a:rPr>
              <a:t>Trois mécanismes 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6280" y="4748475"/>
            <a:ext cx="6985556" cy="2013931"/>
            <a:chOff x="316280" y="4748475"/>
            <a:chExt cx="6985556" cy="2013931"/>
          </a:xfrm>
        </p:grpSpPr>
        <p:sp>
          <p:nvSpPr>
            <p:cNvPr id="12" name="TextBox 11"/>
            <p:cNvSpPr txBox="1"/>
            <p:nvPr/>
          </p:nvSpPr>
          <p:spPr>
            <a:xfrm>
              <a:off x="316280" y="5361375"/>
              <a:ext cx="39216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3) Capteur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En fonction du boitier</a:t>
              </a: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ISO  100-200-400-800-1600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20853" y="4748475"/>
              <a:ext cx="780983" cy="2013931"/>
              <a:chOff x="6520853" y="4748475"/>
              <a:chExt cx="780983" cy="2013931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7301836" y="4748475"/>
                <a:ext cx="0" cy="19389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520853" y="645462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capteur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16280" y="4320629"/>
            <a:ext cx="6843342" cy="2118509"/>
            <a:chOff x="316280" y="4320629"/>
            <a:chExt cx="6843342" cy="2118509"/>
          </a:xfrm>
        </p:grpSpPr>
        <p:sp>
          <p:nvSpPr>
            <p:cNvPr id="11" name="TextBox 10"/>
            <p:cNvSpPr txBox="1"/>
            <p:nvPr/>
          </p:nvSpPr>
          <p:spPr>
            <a:xfrm>
              <a:off x="316280" y="4320629"/>
              <a:ext cx="3942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2) </a:t>
              </a:r>
              <a:r>
                <a:rPr lang="fr-FR" sz="2400" dirty="0">
                  <a:solidFill>
                    <a:schemeClr val="bg1"/>
                  </a:solidFill>
                </a:rPr>
                <a:t>Obturateur</a:t>
              </a: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1/1000s 1/500s 1/250s 1/125s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  <a:endParaRPr lang="fr-FR" sz="1600" dirty="0">
                <a:solidFill>
                  <a:schemeClr val="bg1"/>
                </a:solidFill>
                <a:latin typeface="American Typewriter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120555" y="4888467"/>
              <a:ext cx="1039067" cy="1550671"/>
              <a:chOff x="6120555" y="4888467"/>
              <a:chExt cx="1039067" cy="155067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7110483" y="4888467"/>
                <a:ext cx="0" cy="14824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120555" y="6131361"/>
                <a:ext cx="1039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Obturateur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6280" y="3215160"/>
            <a:ext cx="5938429" cy="2816905"/>
            <a:chOff x="316280" y="3215160"/>
            <a:chExt cx="5938429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3350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>
                  <a:solidFill>
                    <a:schemeClr val="bg1"/>
                  </a:solidFill>
                </a:rPr>
                <a:t>Diaphragme</a:t>
              </a: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59292" cy="1157246"/>
              <a:chOff x="5095417" y="4874819"/>
              <a:chExt cx="1159292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American Typewriter"/>
                  </a:rPr>
                  <a:t>Diaphragme</a:t>
                </a:r>
              </a:p>
            </p:txBody>
          </p:sp>
        </p:grp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6" name="Picture 2" descr="Le Capteur en photo : petit ou grand format, lequel choisir ? Conse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50" y="5559987"/>
            <a:ext cx="1603225" cy="12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23924">
            <a:off x="4745687" y="1918492"/>
            <a:ext cx="44005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1748" y="4455881"/>
            <a:ext cx="4745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FFFF"/>
                </a:solidFill>
              </a:rPr>
              <a:t>Remplaçant de la pellicule, il restitue la lumière en image numérique. </a:t>
            </a: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Il est constitué de cellules photovoltaïques qui mesurent l'intensité de la lumière et sa couleur. </a:t>
            </a:r>
          </a:p>
        </p:txBody>
      </p:sp>
      <p:sp>
        <p:nvSpPr>
          <p:cNvPr id="7" name="ZoneTexte 25"/>
          <p:cNvSpPr txBox="1"/>
          <p:nvPr/>
        </p:nvSpPr>
        <p:spPr>
          <a:xfrm>
            <a:off x="576835" y="1676417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Capteur :</a:t>
            </a:r>
          </a:p>
        </p:txBody>
      </p:sp>
      <p:pic>
        <p:nvPicPr>
          <p:cNvPr id="14338" name="Picture 2" descr="http://t3.gstatic.com/images?q=tbn:ANd9GcSlc0rVThNfyepvz8PTfQD4sOGchGdUOoIw3oxO4j-UIYgu7a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7323" y="821148"/>
            <a:ext cx="2228850" cy="1524001"/>
          </a:xfrm>
          <a:prstGeom prst="rect">
            <a:avLst/>
          </a:prstGeom>
          <a:noFill/>
        </p:spPr>
      </p:pic>
      <p:sp>
        <p:nvSpPr>
          <p:cNvPr id="25602" name="AutoShape 2" descr="http://t0.gstatic.com/images?q=tbn:ANd9GcRVdT0D2QiirreiPv_stL9ZuFAHtWWjCAplEyOgFCe43Xi-6jyHgw"/>
          <p:cNvSpPr>
            <a:spLocks noChangeAspect="1" noChangeArrowheads="1"/>
          </p:cNvSpPr>
          <p:nvPr/>
        </p:nvSpPr>
        <p:spPr bwMode="auto">
          <a:xfrm>
            <a:off x="63500" y="-136525"/>
            <a:ext cx="3276600" cy="1390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604" name="Picture 4" descr="http://t0.gstatic.com/images?q=tbn:ANd9GcRVdT0D2QiirreiPv_stL9ZuFAHtWWjCAplEyOgFCe43Xi-6jyHg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270" y="4527461"/>
            <a:ext cx="3699800" cy="157026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4070" y="272453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rgbClr val="FFFFFF"/>
                </a:solidFill>
              </a:rPr>
              <a:t>C’est le cœur de votre appareil photo numérique. C'est grâce à ce support que vous pouvez enregistrer et voir vos photos sur support informatique.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07" y="5437704"/>
            <a:ext cx="4418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  <a:cs typeface="American Typewriter"/>
              </a:rPr>
              <a:t>Plus la valeur de la sensibilité est élevée, plus le capteur est sensible à la lumière, et donc plus la quantité de lumière nécessaire à une exposition correcte est faible.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71" y="1526719"/>
            <a:ext cx="4207984" cy="4511150"/>
          </a:xfrm>
          <a:prstGeom prst="rect">
            <a:avLst/>
          </a:prstGeom>
        </p:spPr>
      </p:pic>
      <p:sp>
        <p:nvSpPr>
          <p:cNvPr id="7" name="ZoneTexte 25"/>
          <p:cNvSpPr txBox="1"/>
          <p:nvPr/>
        </p:nvSpPr>
        <p:spPr>
          <a:xfrm>
            <a:off x="240007" y="1663199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Sensibilité ISO 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007" y="24074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C'est </a:t>
            </a:r>
            <a:r>
              <a:rPr lang="fr-FR" sz="2400" dirty="0">
                <a:solidFill>
                  <a:srgbClr val="FFFFFF"/>
                </a:solidFill>
                <a:cs typeface="American Typewriter"/>
              </a:rPr>
              <a:t>l'unité de mesure pour la sensibilité du capteur.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46" y="3501187"/>
            <a:ext cx="3048000" cy="1816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7582" y="5584293"/>
            <a:ext cx="7422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Comparaison entre votre capteur et... un bac à glaçons !!!!</a:t>
            </a:r>
          </a:p>
        </p:txBody>
      </p:sp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180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7577" y="3249542"/>
            <a:ext cx="1743015" cy="17430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39151" y="2149101"/>
            <a:ext cx="724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Moduler la lumière pour avoir la meilleur exposition.	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524750" y="2094509"/>
            <a:ext cx="900753" cy="5495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4987757" y="3904813"/>
            <a:ext cx="700523" cy="425354"/>
            <a:chOff x="4987757" y="4599296"/>
            <a:chExt cx="700523" cy="425354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4987757" y="4599296"/>
              <a:ext cx="700523" cy="136477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4987757" y="4888173"/>
              <a:ext cx="700523" cy="136477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582" y="2923436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74448" y="1462280"/>
            <a:ext cx="724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Moduler la lumière pour avoir la meilleur exposition.	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660047" y="1407688"/>
            <a:ext cx="900753" cy="5495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41" y="2913563"/>
            <a:ext cx="7128542" cy="37942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83541" y="2056179"/>
            <a:ext cx="7128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Volume d’eau :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      Pas assez			    Parfait			    déborde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9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4925" y="1916647"/>
            <a:ext cx="879899" cy="879899"/>
          </a:xfrm>
          <a:prstGeom prst="rect">
            <a:avLst/>
          </a:prstGeom>
          <a:noFill/>
        </p:spPr>
      </p:pic>
      <p:pic>
        <p:nvPicPr>
          <p:cNvPr id="20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00" y="1916648"/>
            <a:ext cx="879899" cy="879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06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://i18.servimg.com/u/f18/11/28/70/24/diaphr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10" y="2424457"/>
            <a:ext cx="2494095" cy="212369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3782" y="2006600"/>
            <a:ext cx="249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Diaphragme :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36666" y="2006600"/>
            <a:ext cx="2678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ISO :	</a:t>
            </a: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6540" y="2424457"/>
            <a:ext cx="1980970" cy="2123690"/>
          </a:xfrm>
          <a:prstGeom prst="rect">
            <a:avLst/>
          </a:prstGeom>
        </p:spPr>
      </p:pic>
      <p:pic>
        <p:nvPicPr>
          <p:cNvPr id="2056" name="Picture 8" descr="584560204peutonboireleaudurobin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610" y="4697090"/>
            <a:ext cx="2517267" cy="1887950"/>
          </a:xfrm>
          <a:prstGeom prst="rect">
            <a:avLst/>
          </a:prstGeom>
          <a:noFill/>
        </p:spPr>
      </p:pic>
      <p:pic>
        <p:nvPicPr>
          <p:cNvPr id="2058" name="Picture 10" descr="http://t3.gstatic.com/images?q=tbn:ANd9GcSFTg9lBmdhir6Wg2VrWkdpKHJ5p_qXFwcjma-FnCsmHfo2OWPAb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6155" y="4697090"/>
            <a:ext cx="2837082" cy="1887950"/>
          </a:xfrm>
          <a:prstGeom prst="rect">
            <a:avLst/>
          </a:prstGeom>
          <a:noFill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49892" y="2006600"/>
            <a:ext cx="258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Vitesse :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66" y="4697090"/>
            <a:ext cx="2870931" cy="18879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3126155" y="2468265"/>
            <a:ext cx="2770800" cy="2079882"/>
            <a:chOff x="3126155" y="2468265"/>
            <a:chExt cx="2770800" cy="207988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26155" y="2468265"/>
              <a:ext cx="2770800" cy="130940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10"/>
            <a:srcRect t="9975" b="7160"/>
            <a:stretch/>
          </p:blipFill>
          <p:spPr>
            <a:xfrm>
              <a:off x="3933416" y="3541383"/>
              <a:ext cx="1214936" cy="1006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51747" y="2020765"/>
            <a:ext cx="5634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pic>
        <p:nvPicPr>
          <p:cNvPr id="32773" name="Picture 5" descr="C:\Users\oslo\Desktop\569103PERROQUETS_By_Butterf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186" y="2897929"/>
            <a:ext cx="5486379" cy="3658300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82715" y="642649"/>
            <a:ext cx="567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réglages et leurs effets</a:t>
            </a:r>
          </a:p>
        </p:txBody>
      </p:sp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50610" y="2265528"/>
            <a:ext cx="5913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La modification de l’un de ces réglages engendre toujours 2 effets :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3451" y="3804365"/>
            <a:ext cx="1860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1) Lumière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51641" y="5964442"/>
            <a:ext cx="2918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2) Artistique</a:t>
            </a:r>
          </a:p>
        </p:txBody>
      </p:sp>
      <p:pic>
        <p:nvPicPr>
          <p:cNvPr id="6150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0231" y="4088523"/>
            <a:ext cx="1800225" cy="2543175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3518" y="3569410"/>
            <a:ext cx="1308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62001" y="1631462"/>
            <a:ext cx="4810331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32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Ouverture ; Vitesse ; ISO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1"/>
      <p:bldP spid="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493" y="977854"/>
            <a:ext cx="1517044" cy="21431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221770"/>
            <a:ext cx="6839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Le diaphragme :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Permet de modifier la profondeur de champs.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570D33-BE5B-A9C2-4152-6901806A4BDF}"/>
              </a:ext>
            </a:extLst>
          </p:cNvPr>
          <p:cNvSpPr txBox="1"/>
          <p:nvPr/>
        </p:nvSpPr>
        <p:spPr>
          <a:xfrm>
            <a:off x="2227646" y="440888"/>
            <a:ext cx="567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réglages et leurs effets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0" y="2454072"/>
            <a:ext cx="6948887" cy="40512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56991" y="3657945"/>
            <a:ext cx="1902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FFFF"/>
                </a:solidFill>
              </a:rPr>
              <a:t>C’est l’étendue de la zone de netteté de la </a:t>
            </a:r>
            <a:r>
              <a:rPr lang="fr-FR" sz="2400" dirty="0" smtClean="0">
                <a:solidFill>
                  <a:srgbClr val="FFFFFF"/>
                </a:solidFill>
              </a:rPr>
              <a:t>photographie</a:t>
            </a:r>
            <a:endParaRPr lang="fr-F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5"/>
          <p:cNvSpPr txBox="1"/>
          <p:nvPr/>
        </p:nvSpPr>
        <p:spPr>
          <a:xfrm>
            <a:off x="2368126" y="262683"/>
            <a:ext cx="4897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Profondeur de champs :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75" y="1786955"/>
            <a:ext cx="6879244" cy="4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203661" y="799521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1/1500 ; f2.8 ; ISO 100</a:t>
            </a:r>
          </a:p>
        </p:txBody>
      </p:sp>
      <p:pic>
        <p:nvPicPr>
          <p:cNvPr id="2" name="Image 1" descr="jumping Chantilly 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6" y="1466551"/>
            <a:ext cx="7715193" cy="52514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3165" y="953757"/>
            <a:ext cx="1800225" cy="2543175"/>
          </a:xfrm>
          <a:prstGeom prst="rect">
            <a:avLst/>
          </a:prstGeom>
          <a:noFill/>
        </p:spPr>
      </p:pic>
      <p:pic>
        <p:nvPicPr>
          <p:cNvPr id="55298" name="Picture 2" descr="http://t2.gstatic.com/images?q=tbn:ANd9GcRbwvgXzQHjkr9ykwiYFn-SRZK6qbkeyOycX1a-313HxMMUrZ6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235" y="2149509"/>
            <a:ext cx="2619375" cy="1743076"/>
          </a:xfrm>
          <a:prstGeom prst="rect">
            <a:avLst/>
          </a:prstGeom>
          <a:noFill/>
        </p:spPr>
      </p:pic>
      <p:pic>
        <p:nvPicPr>
          <p:cNvPr id="55300" name="Picture 4" descr="http://t1.gstatic.com/images?q=tbn:ANd9GcSFgL66ZYTjOIdPL7eC7SoKeeWPkKdKfqrsFed2NPwWesl5DXwRP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0497" y="2168560"/>
            <a:ext cx="2657475" cy="1724025"/>
          </a:xfrm>
          <a:prstGeom prst="rect">
            <a:avLst/>
          </a:prstGeom>
          <a:noFill/>
        </p:spPr>
      </p:pic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5306" name="Picture 10" descr="http://t1.gstatic.com/images?q=tbn:ANd9GcRyE1_KlkQlRWrKiuiPxhX_XlQr4I_rr2sfxO2JiwhFtMieIpbsq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8597" y="4415037"/>
            <a:ext cx="2619375" cy="1743076"/>
          </a:xfrm>
          <a:prstGeom prst="rect">
            <a:avLst/>
          </a:prstGeom>
          <a:noFill/>
        </p:spPr>
      </p:pic>
      <p:pic>
        <p:nvPicPr>
          <p:cNvPr id="13" name="Picture 12" descr="inde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35" y="4415038"/>
            <a:ext cx="2619375" cy="1743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610" y="1559337"/>
            <a:ext cx="41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La vitesse d’obturation 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41743" y="3761465"/>
            <a:ext cx="2702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Permet de créer des « flous artistiques »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235" y="3898781"/>
            <a:ext cx="261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Vitesse rapide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80497" y="3898781"/>
            <a:ext cx="261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Vitesse lente</a:t>
            </a:r>
          </a:p>
        </p:txBody>
      </p:sp>
      <p:sp>
        <p:nvSpPr>
          <p:cNvPr id="18" name="Notched Right Arrow 17"/>
          <p:cNvSpPr/>
          <p:nvPr/>
        </p:nvSpPr>
        <p:spPr>
          <a:xfrm>
            <a:off x="5882186" y="3912429"/>
            <a:ext cx="586853" cy="46166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476CAD-EBFC-6A97-B241-6A633DAF02C4}"/>
              </a:ext>
            </a:extLst>
          </p:cNvPr>
          <p:cNvSpPr txBox="1"/>
          <p:nvPr/>
        </p:nvSpPr>
        <p:spPr>
          <a:xfrm>
            <a:off x="2270125" y="368982"/>
            <a:ext cx="567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réglages et leurs effets</a:t>
            </a:r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C:\Users\Regis\Pictures\Photos numérique\Divers\Reportages\2014-05-11 Circuit Carole\carole 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1" y="1505972"/>
            <a:ext cx="7657175" cy="508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441937" y="100030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1/125 ; f14 ; ISO 100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26138" y="1099769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1/100 ; f14 ; ISO 100</a:t>
            </a:r>
          </a:p>
        </p:txBody>
      </p:sp>
      <p:pic>
        <p:nvPicPr>
          <p:cNvPr id="6146" name="Picture 2" descr="C:\Users\Regis\Pictures\Photos numérique\Spotting\Meetings\2014\Lens 17-18 Mai\meeting\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76" y="1592973"/>
            <a:ext cx="7332224" cy="486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26138" y="1099769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5s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f16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200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1" y="1603077"/>
            <a:ext cx="7713233" cy="51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9856" y="287750"/>
            <a:ext cx="1800225" cy="25431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0610" y="1849884"/>
            <a:ext cx="41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Réglage ISO 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5506" y="3419862"/>
            <a:ext cx="3161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Surtout un effet sur la lumière il va permettre par exemple en cas de faible luminosité de conserver une vitesse rapide pour éviter un flou de bougé.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06625" y="473372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Réglages de base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AE7B64-5B84-AB7B-0D03-ECED31FD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65" y="3017777"/>
            <a:ext cx="5138840" cy="34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834392" y="95371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1/1000 ; f2.8 ; ISO 2000</a:t>
            </a:r>
          </a:p>
        </p:txBody>
      </p:sp>
      <p:pic>
        <p:nvPicPr>
          <p:cNvPr id="7170" name="Picture 2" descr="C:\Users\Regis\Pictures\Photos numérique\Spotting\Meetings\2014\Lens 17-18 Mai\sunset\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1603077"/>
            <a:ext cx="7569527" cy="5025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23079" y="1691480"/>
            <a:ext cx="7165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American Typewriter"/>
              </a:rPr>
              <a:t>«  … comment on construit une image, de quoi une image est faite, comment les formes s’y agencent, comment le tout compose, au final, une unité. 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9904" y="3138030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PAUL STRAND</a:t>
            </a:r>
          </a:p>
        </p:txBody>
      </p:sp>
      <p:pic>
        <p:nvPicPr>
          <p:cNvPr id="43010" name="Picture 2" descr="http://hopstrandpaul.files.wordpress.com/2010/05/0505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7375" y="3791633"/>
            <a:ext cx="3897810" cy="2917380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81283" y="95371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1/6 ; f2.8 ; ISO 2000</a:t>
            </a:r>
          </a:p>
        </p:txBody>
      </p:sp>
      <p:pic>
        <p:nvPicPr>
          <p:cNvPr id="8194" name="Picture 2" descr="C:\Users\Regis\Pictures\Photos numérique\Divers\Reportages\2013-04-20 havre\Havre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85" y="1603077"/>
            <a:ext cx="7652347" cy="5080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1291" y="728147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1/250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f1.8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4000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9" y="1603077"/>
            <a:ext cx="3276451" cy="4933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91" y="1138376"/>
            <a:ext cx="3675558" cy="55349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4680" y="6521409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1/250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f4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2500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84051" y="2444622"/>
            <a:ext cx="62944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FFFF"/>
                </a:solidFill>
                <a:cs typeface="American Typewriter"/>
              </a:rPr>
              <a:t>Si l'on peut être tenté de prendre systématiquement de fortes sensibilités, il faut savoir que cela a une influence sur l'image finale qui montre un grain (bruit numérique) plus prononcé. </a:t>
            </a:r>
            <a:endParaRPr lang="fr-FR" sz="2000" dirty="0"/>
          </a:p>
        </p:txBody>
      </p:sp>
      <p:sp>
        <p:nvSpPr>
          <p:cNvPr id="14" name="ZoneTexte 25"/>
          <p:cNvSpPr txBox="1"/>
          <p:nvPr/>
        </p:nvSpPr>
        <p:spPr>
          <a:xfrm>
            <a:off x="325411" y="1663199"/>
            <a:ext cx="3600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Bruit numérique :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3859046"/>
            <a:ext cx="7538720" cy="21245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5F1B9C-CEA1-1F3D-045C-338FED20F397}"/>
              </a:ext>
            </a:extLst>
          </p:cNvPr>
          <p:cNvSpPr txBox="1"/>
          <p:nvPr/>
        </p:nvSpPr>
        <p:spPr>
          <a:xfrm>
            <a:off x="1048327" y="6177064"/>
            <a:ext cx="717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Suivant votre matériel est possible de monter plus ou moins haut en ISO …</a:t>
            </a:r>
          </a:p>
        </p:txBody>
      </p:sp>
    </p:spTree>
    <p:extLst>
      <p:ext uri="{BB962C8B-B14F-4D97-AF65-F5344CB8AC3E}">
        <p14:creationId xmlns:p14="http://schemas.microsoft.com/office/powerpoint/2010/main" val="1936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546764" y="428079"/>
            <a:ext cx="2922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En résumé :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7E41CEED-0053-60FB-6FEA-9BDD3BEE8294}"/>
              </a:ext>
            </a:extLst>
          </p:cNvPr>
          <p:cNvGrpSpPr/>
          <p:nvPr/>
        </p:nvGrpSpPr>
        <p:grpSpPr>
          <a:xfrm>
            <a:off x="0" y="4602724"/>
            <a:ext cx="1213138" cy="734518"/>
            <a:chOff x="0" y="4602724"/>
            <a:chExt cx="1213138" cy="73451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D3EFCB3-4E6E-4AD8-5BF8-41C2D7141D95}"/>
                </a:ext>
              </a:extLst>
            </p:cNvPr>
            <p:cNvSpPr txBox="1"/>
            <p:nvPr/>
          </p:nvSpPr>
          <p:spPr>
            <a:xfrm>
              <a:off x="189254" y="4602724"/>
              <a:ext cx="85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Vitesse</a:t>
              </a: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40CCC41-1E75-1B7C-2880-5ED718C924BA}"/>
                </a:ext>
              </a:extLst>
            </p:cNvPr>
            <p:cNvCxnSpPr/>
            <p:nvPr/>
          </p:nvCxnSpPr>
          <p:spPr>
            <a:xfrm flipH="1">
              <a:off x="0" y="5337242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8AB74C-90EA-7CE9-8768-1F5D9B51DA94}"/>
              </a:ext>
            </a:extLst>
          </p:cNvPr>
          <p:cNvGrpSpPr/>
          <p:nvPr/>
        </p:nvGrpSpPr>
        <p:grpSpPr>
          <a:xfrm>
            <a:off x="0" y="5836501"/>
            <a:ext cx="1213138" cy="680041"/>
            <a:chOff x="0" y="5836501"/>
            <a:chExt cx="1213138" cy="68004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D274B6B-7B93-B755-9E4D-5BAD432C17DB}"/>
                </a:ext>
              </a:extLst>
            </p:cNvPr>
            <p:cNvSpPr txBox="1"/>
            <p:nvPr/>
          </p:nvSpPr>
          <p:spPr>
            <a:xfrm>
              <a:off x="72376" y="5836501"/>
              <a:ext cx="1140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Sensibilité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AAB0E6D-F0FD-B44F-6377-BE59F0850B63}"/>
                </a:ext>
              </a:extLst>
            </p:cNvPr>
            <p:cNvCxnSpPr/>
            <p:nvPr/>
          </p:nvCxnSpPr>
          <p:spPr>
            <a:xfrm flipH="1">
              <a:off x="0" y="6516542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469660E-7EE0-137C-29F9-D9266B321B87}"/>
              </a:ext>
            </a:extLst>
          </p:cNvPr>
          <p:cNvGrpSpPr/>
          <p:nvPr/>
        </p:nvGrpSpPr>
        <p:grpSpPr>
          <a:xfrm>
            <a:off x="0" y="1828058"/>
            <a:ext cx="8982363" cy="4704698"/>
            <a:chOff x="0" y="1828058"/>
            <a:chExt cx="8982363" cy="4704698"/>
          </a:xfrm>
        </p:grpSpPr>
        <p:pic>
          <p:nvPicPr>
            <p:cNvPr id="1026" name="Picture 2" descr="Diaphragme, Vitesse d'obturation et Sensibilité en une image - La boîte à  idées - Le blog de Jean Chamb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138" y="1828058"/>
              <a:ext cx="7769225" cy="470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DAD1E-173D-8396-39BD-DEAE2AB240F6}"/>
                </a:ext>
              </a:extLst>
            </p:cNvPr>
            <p:cNvSpPr txBox="1"/>
            <p:nvPr/>
          </p:nvSpPr>
          <p:spPr>
            <a:xfrm>
              <a:off x="65516" y="2672693"/>
              <a:ext cx="1147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Ouverture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23A2328-9939-425E-AA3F-20CD4FC983FE}"/>
                </a:ext>
              </a:extLst>
            </p:cNvPr>
            <p:cNvCxnSpPr/>
            <p:nvPr/>
          </p:nvCxnSpPr>
          <p:spPr>
            <a:xfrm flipH="1">
              <a:off x="0" y="4056434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090B148-E5F4-4569-AB0E-31F4502AA430}"/>
                </a:ext>
              </a:extLst>
            </p:cNvPr>
            <p:cNvCxnSpPr/>
            <p:nvPr/>
          </p:nvCxnSpPr>
          <p:spPr>
            <a:xfrm flipH="1">
              <a:off x="0" y="1839049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66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909455" y="812799"/>
            <a:ext cx="5188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Changez de mode !!!!</a:t>
            </a:r>
            <a:endParaRPr lang="fr-FR" sz="44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1786945" y="2795231"/>
            <a:ext cx="2494095" cy="2435676"/>
            <a:chOff x="1786945" y="2795231"/>
            <a:chExt cx="2494095" cy="243567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4" t="49057" r="46162" b="27419"/>
            <a:stretch/>
          </p:blipFill>
          <p:spPr>
            <a:xfrm>
              <a:off x="1926995" y="3335280"/>
              <a:ext cx="1924568" cy="189562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786945" y="2795231"/>
              <a:ext cx="24940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Diaphragme :	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244946" y="3534140"/>
            <a:ext cx="2581984" cy="2312478"/>
            <a:chOff x="5244946" y="3534140"/>
            <a:chExt cx="2581984" cy="231247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0" t="44568" r="44444" b="28675"/>
            <a:stretch/>
          </p:blipFill>
          <p:spPr>
            <a:xfrm>
              <a:off x="5412508" y="4069696"/>
              <a:ext cx="1955807" cy="17769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244946" y="3534140"/>
              <a:ext cx="2581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Vitesse :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6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3908" y="1751285"/>
            <a:ext cx="275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L’histogramme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60273" y="1479497"/>
            <a:ext cx="4166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Il permet de voir la dispersion des pixels de votre image.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22550" y="466526"/>
            <a:ext cx="560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Pour vous aider à gérer l’exposition :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389062" y="2768139"/>
            <a:ext cx="5831840" cy="3747930"/>
            <a:chOff x="1389062" y="2768139"/>
            <a:chExt cx="5831840" cy="374793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062" y="2768139"/>
              <a:ext cx="5831840" cy="374793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96654" y="6243782"/>
              <a:ext cx="332509" cy="157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061646" y="612838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4725" y="1582544"/>
            <a:ext cx="3952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La correction d’exposition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6880" y="2333815"/>
            <a:ext cx="364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FF"/>
                </a:solidFill>
              </a:rPr>
              <a:t>Elle permet de modifier la valeur d’exposition proposée par l’appareil.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39" y="543560"/>
            <a:ext cx="1691640" cy="16916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06600"/>
            <a:ext cx="1926962" cy="12912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3991302"/>
            <a:ext cx="8249920" cy="18369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4854" y="2054867"/>
            <a:ext cx="650335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Merci de votre attention.</a:t>
            </a:r>
          </a:p>
        </p:txBody>
      </p:sp>
      <p:pic>
        <p:nvPicPr>
          <p:cNvPr id="61442" name="Picture 2" descr="F:\Panoram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14" y="3072982"/>
            <a:ext cx="8644535" cy="2744762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4614"/>
            <a:ext cx="2546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La règle des tiers :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06911" y="2776420"/>
            <a:ext cx="2695653" cy="2982762"/>
            <a:chOff x="3378614" y="2776420"/>
            <a:chExt cx="2695653" cy="2982762"/>
          </a:xfrm>
        </p:grpSpPr>
        <p:pic>
          <p:nvPicPr>
            <p:cNvPr id="9224" name="Picture 8" descr="Règle des tier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78614" y="2776420"/>
              <a:ext cx="2695653" cy="1967099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3378614" y="4743519"/>
              <a:ext cx="269565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Placez la ligne d’horizon sur le tiers supérieur ou inférieur de l’image.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67" y="1323876"/>
            <a:ext cx="3961294" cy="26219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47" y="4088099"/>
            <a:ext cx="3961294" cy="2646145"/>
          </a:xfrm>
          <a:prstGeom prst="rect">
            <a:avLst/>
          </a:prstGeom>
        </p:spPr>
      </p:pic>
      <p:sp>
        <p:nvSpPr>
          <p:cNvPr id="10" name="ZoneTexte 3"/>
          <p:cNvSpPr txBox="1"/>
          <p:nvPr/>
        </p:nvSpPr>
        <p:spPr>
          <a:xfrm>
            <a:off x="2105640" y="502966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>
                <a:solidFill>
                  <a:schemeClr val="bg1"/>
                </a:solidFill>
                <a:latin typeface="American Typewriter"/>
                <a:cs typeface="American Typewriter"/>
              </a:rPr>
              <a:t>Les règles de composition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4614"/>
            <a:ext cx="22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Règle des tiers :</a:t>
            </a:r>
          </a:p>
        </p:txBody>
      </p:sp>
      <p:pic>
        <p:nvPicPr>
          <p:cNvPr id="46082" name="Picture 2" descr="Portrait et règle des ti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94" y="2732353"/>
            <a:ext cx="1877268" cy="2468260"/>
          </a:xfrm>
          <a:prstGeom prst="rect">
            <a:avLst/>
          </a:prstGeom>
          <a:noFill/>
        </p:spPr>
      </p:pic>
      <p:pic>
        <p:nvPicPr>
          <p:cNvPr id="46084" name="Picture 4" descr="Portrait et règle des ti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029" y="2732353"/>
            <a:ext cx="1877268" cy="246826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28703" y="5607176"/>
            <a:ext cx="676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Mettre les yeux du sujet dans une ligne de force donnera plus de force à l’image …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Striped Right Arrow 14"/>
          <p:cNvSpPr/>
          <p:nvPr/>
        </p:nvSpPr>
        <p:spPr>
          <a:xfrm>
            <a:off x="853014" y="5750003"/>
            <a:ext cx="750627" cy="46166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5" y="468374"/>
            <a:ext cx="3370778" cy="50764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73248" y="903570"/>
            <a:ext cx="2865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Les points de forces :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5901363" y="1149525"/>
            <a:ext cx="2737669" cy="2425938"/>
            <a:chOff x="5901364" y="1880467"/>
            <a:chExt cx="2343150" cy="2101045"/>
          </a:xfrm>
        </p:grpSpPr>
        <p:pic>
          <p:nvPicPr>
            <p:cNvPr id="9218" name="Picture 2" descr="Lignes de forc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01364" y="1880467"/>
              <a:ext cx="2343150" cy="178117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5901364" y="3661643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lignes de forces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5901363" y="4394095"/>
            <a:ext cx="2737669" cy="2406792"/>
            <a:chOff x="5628409" y="3875122"/>
            <a:chExt cx="2343150" cy="2084463"/>
          </a:xfrm>
        </p:grpSpPr>
        <p:pic>
          <p:nvPicPr>
            <p:cNvPr id="9220" name="Picture 4" descr="Règle des tier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28409" y="3875122"/>
              <a:ext cx="2343150" cy="176459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5628409" y="5639716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Points de forces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078" y="1485842"/>
            <a:ext cx="555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intersections de ces 4 lignes sont les points forts de la photo. 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Il s’agit des quatre points sur lesquels l’œil va être le plus attiré. Ce sont donc les régions où vous devez placer les éléments les plus importants de votre photo.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6933063" y="3632575"/>
            <a:ext cx="532262" cy="5147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8" y="2403529"/>
            <a:ext cx="5558692" cy="37057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78" y="2383915"/>
            <a:ext cx="5558692" cy="37057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4614"/>
            <a:ext cx="2865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Les points de forces :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6092431" y="1432530"/>
            <a:ext cx="2737669" cy="2406792"/>
            <a:chOff x="5628409" y="3875122"/>
            <a:chExt cx="2343150" cy="2084463"/>
          </a:xfrm>
        </p:grpSpPr>
        <p:pic>
          <p:nvPicPr>
            <p:cNvPr id="9220" name="Picture 4" descr="Règle des tier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28409" y="3875122"/>
              <a:ext cx="2343150" cy="176459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5628409" y="5639716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Points de forces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75334" y="2474570"/>
            <a:ext cx="5594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Essayez de placer le sujet de votre photo (ce que vous souhaitez que le lecteur regarde en priorité) sur un point fort de l'image. </a:t>
            </a:r>
          </a:p>
        </p:txBody>
      </p:sp>
      <p:pic>
        <p:nvPicPr>
          <p:cNvPr id="44034" name="Picture 2" descr="Règles des tiers en photograph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604" y="4147337"/>
            <a:ext cx="3810000" cy="254317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737590" y="4147337"/>
            <a:ext cx="27972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ATTENTION :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Le sujet </a:t>
            </a:r>
            <a:r>
              <a:rPr lang="fr-FR" sz="2000" dirty="0" smtClean="0">
                <a:solidFill>
                  <a:schemeClr val="bg1"/>
                </a:solidFill>
              </a:rPr>
              <a:t>qui </a:t>
            </a:r>
            <a:r>
              <a:rPr lang="fr-FR" sz="2000" dirty="0">
                <a:solidFill>
                  <a:schemeClr val="bg1"/>
                </a:solidFill>
              </a:rPr>
              <a:t>est sur le point de force de l’image doit impérativement être net sinon le regard ne se posera pas dessus.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4614"/>
            <a:ext cx="2744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Laisser de l’espace 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26353" y="493508"/>
            <a:ext cx="4415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Il faut essayer, autant que possible, de donner de l'« espace » : </a:t>
            </a: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 laisser un peu de champ dans le sens du regard d'une personne ou d'un animal</a:t>
            </a:r>
          </a:p>
          <a:p>
            <a:pPr algn="ctr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 devant un </a:t>
            </a:r>
            <a:r>
              <a:rPr lang="fr-FR" sz="2000" dirty="0" smtClean="0">
                <a:solidFill>
                  <a:schemeClr val="bg1"/>
                </a:solidFill>
              </a:rPr>
              <a:t>sujet en mouvement </a:t>
            </a:r>
            <a:r>
              <a:rPr lang="fr-FR" sz="2000" dirty="0">
                <a:solidFill>
                  <a:schemeClr val="bg1"/>
                </a:solidFill>
              </a:rPr>
              <a:t>(voiture, vélo, animal</a:t>
            </a:r>
            <a:r>
              <a:rPr lang="fr-FR" sz="2000" dirty="0" smtClean="0">
                <a:solidFill>
                  <a:schemeClr val="bg1"/>
                </a:solidFill>
              </a:rPr>
              <a:t>).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Règle des ti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552" y="2160987"/>
            <a:ext cx="2432208" cy="1842040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2" y="4128170"/>
            <a:ext cx="3758315" cy="250554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90" y="3595077"/>
            <a:ext cx="4557954" cy="30386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1095</Words>
  <Application>Microsoft Office PowerPoint</Application>
  <PresentationFormat>Affichage à l'écran (4:3)</PresentationFormat>
  <Paragraphs>158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2" baseType="lpstr">
      <vt:lpstr>American Typewriter</vt:lpstr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Régis COURBEYRETTE</dc:creator>
  <cp:lastModifiedBy>COURBEYRETTE Regis</cp:lastModifiedBy>
  <cp:revision>125</cp:revision>
  <dcterms:created xsi:type="dcterms:W3CDTF">2012-08-29T09:12:42Z</dcterms:created>
  <dcterms:modified xsi:type="dcterms:W3CDTF">2024-10-02T17:35:57Z</dcterms:modified>
</cp:coreProperties>
</file>